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3"/>
  </p:notesMasterIdLst>
  <p:handoutMasterIdLst>
    <p:handoutMasterId r:id="rId14"/>
  </p:handoutMasterIdLst>
  <p:sldIdLst>
    <p:sldId id="262" r:id="rId3"/>
    <p:sldId id="261" r:id="rId4"/>
    <p:sldId id="260" r:id="rId5"/>
    <p:sldId id="263" r:id="rId6"/>
    <p:sldId id="264" r:id="rId7"/>
    <p:sldId id="267" r:id="rId8"/>
    <p:sldId id="265" r:id="rId9"/>
    <p:sldId id="268" r:id="rId10"/>
    <p:sldId id="266" r:id="rId11"/>
    <p:sldId id="259" r:id="rId1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C"/>
    <a:srgbClr val="283264"/>
    <a:srgbClr val="737A7C"/>
    <a:srgbClr val="05548D"/>
    <a:srgbClr val="053061"/>
    <a:srgbClr val="323B66"/>
    <a:srgbClr val="FFDD4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707" autoAdjust="0"/>
  </p:normalViewPr>
  <p:slideViewPr>
    <p:cSldViewPr>
      <p:cViewPr varScale="1">
        <p:scale>
          <a:sx n="127" d="100"/>
          <a:sy n="127" d="100"/>
        </p:scale>
        <p:origin x="11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FE265E-CAF7-45FF-B01F-115241BD5A0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428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80D40E-0049-42C6-87C0-D4D84B72BCE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05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641ED-A6C8-48B8-877E-769BD665160E}" type="slidenum">
              <a:rPr lang="en-GB"/>
              <a:pPr/>
              <a:t>2</a:t>
            </a:fld>
            <a:endParaRPr lang="en-GB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633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567D2-9004-44C7-A904-2CFB9F951F69}" type="slidenum">
              <a:rPr lang="en-GB"/>
              <a:pPr/>
              <a:t>10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985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42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8913" y="930275"/>
            <a:ext cx="1978025" cy="49450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0075" y="930275"/>
            <a:ext cx="5786438" cy="49450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09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F29BD-89CA-4024-B873-DDFF00527CA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74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71C52-53CC-4B1E-80F1-833D08E2035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98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73BDF-FC48-4816-951C-0B46A892056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95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1EEEE-5588-4EDB-BBBC-8B66E74ADB2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86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EE95B-CAA1-4905-A2D7-22BFC52447C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489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63E31-24B4-4AC0-B16D-8972D9862C6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896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C8F3F-C60D-404D-BA6D-4AE5A2EE5E6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00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46607-865C-458A-BFBF-710C4AA4925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44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074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E2AAF-070C-44D8-B85B-883FA2B39DD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694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0F356-37D9-49F5-A1B5-F68E3262134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47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4E3EB-8FFE-48DF-A043-957F67E14BC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40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678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0075" y="1916113"/>
            <a:ext cx="3881438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916113"/>
            <a:ext cx="38830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18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95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06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64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756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482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Picture 42" descr="IRIS_3_Foot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91440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930275"/>
            <a:ext cx="79168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Headline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16113"/>
            <a:ext cx="7916863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Level 2</a:t>
            </a:r>
          </a:p>
          <a:p>
            <a:pPr lvl="2"/>
            <a:r>
              <a:rPr lang="de-DE" smtClean="0"/>
              <a:t>Level 3</a:t>
            </a: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411413" y="6645275"/>
            <a:ext cx="13398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800" b="1">
                <a:solidFill>
                  <a:srgbClr val="1E3A6C"/>
                </a:solidFill>
              </a:rPr>
              <a:t>©</a:t>
            </a:r>
            <a:r>
              <a:rPr lang="de-DE" sz="800">
                <a:solidFill>
                  <a:srgbClr val="1E3A6C"/>
                </a:solidFill>
              </a:rPr>
              <a:t> IRIS Europe 3  </a:t>
            </a:r>
            <a:r>
              <a:rPr lang="de-DE" sz="800" b="1">
                <a:solidFill>
                  <a:srgbClr val="1E3A6C"/>
                </a:solidFill>
              </a:rPr>
              <a:t>I </a:t>
            </a:r>
            <a:r>
              <a:rPr lang="de-DE" sz="800">
                <a:solidFill>
                  <a:srgbClr val="1E3A6C"/>
                </a:solidFill>
              </a:rPr>
              <a:t> </a:t>
            </a:r>
            <a:fld id="{E71DBF01-4CC7-4656-A2DE-43DA3EBDB3E4}" type="slidenum">
              <a:rPr lang="en-GB" sz="800">
                <a:solidFill>
                  <a:srgbClr val="1E3A6C"/>
                </a:solidFill>
              </a:rPr>
              <a:pPr/>
              <a:t>‹#›</a:t>
            </a:fld>
            <a:endParaRPr lang="en-GB" sz="800">
              <a:solidFill>
                <a:srgbClr val="1E3A6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E3A7C"/>
        </a:buClr>
        <a:buChar char="•"/>
        <a:defRPr sz="2400">
          <a:solidFill>
            <a:srgbClr val="1E3A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E3A7C"/>
        </a:buClr>
        <a:buChar char="•"/>
        <a:defRPr sz="2400">
          <a:solidFill>
            <a:srgbClr val="1E3A6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E3A7C"/>
        </a:buClr>
        <a:buChar char="•"/>
        <a:defRPr>
          <a:solidFill>
            <a:srgbClr val="1E3A6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37A7C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37A7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37A7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37A7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37A7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37A7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E36CC5-1E0B-4C2E-BCEE-B5C7A56F5233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1FB3-3C18-4DF9-8DDA-3E2AA7BBE708}" type="slidenum">
              <a:rPr lang="de-DE"/>
              <a:pPr/>
              <a:t>1</a:t>
            </a:fld>
            <a:endParaRPr lang="de-DE"/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 rot="5400000">
            <a:off x="2533650" y="247650"/>
            <a:ext cx="4076700" cy="91440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266950" y="3910013"/>
            <a:ext cx="61928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b="1">
                <a:solidFill>
                  <a:schemeClr val="bg1"/>
                </a:solidFill>
              </a:rPr>
              <a:t>IRIS Europe 3 – Implementation of River Information Services in Europe</a:t>
            </a:r>
          </a:p>
        </p:txBody>
      </p:sp>
      <p:pic>
        <p:nvPicPr>
          <p:cNvPr id="52259" name="Picture 35" descr="drapeau+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0" y="2168525"/>
            <a:ext cx="9144000" cy="684213"/>
          </a:xfrm>
          <a:prstGeom prst="rect">
            <a:avLst/>
          </a:prstGeom>
          <a:solidFill>
            <a:srgbClr val="FFDD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2268538" y="2205038"/>
            <a:ext cx="4895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/>
              <a:t>The European Union's TEN-T programme supporting …</a:t>
            </a:r>
          </a:p>
        </p:txBody>
      </p:sp>
      <p:pic>
        <p:nvPicPr>
          <p:cNvPr id="52263" name="Picture 39" descr="IRIS_3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52" y="3394356"/>
            <a:ext cx="2154684" cy="95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 descr="T:\03-Projekte\IRIS Europe 3\5_Dissemination\TEN-T Vorgabe_muss überall drau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52" y="5877272"/>
            <a:ext cx="33909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1031"/>
          <p:cNvSpPr>
            <a:spLocks noGrp="1" noChangeArrowheads="1"/>
          </p:cNvSpPr>
          <p:nvPr>
            <p:ph type="title"/>
          </p:nvPr>
        </p:nvSpPr>
        <p:spPr>
          <a:xfrm>
            <a:off x="611188" y="1916113"/>
            <a:ext cx="7921625" cy="30257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cs-CZ" dirty="0" smtClean="0"/>
              <a:t>Mgr. Lucie Sladká</a:t>
            </a:r>
            <a:r>
              <a:rPr lang="en-GB" dirty="0"/>
              <a:t/>
            </a:r>
            <a:br>
              <a:rPr lang="en-GB" dirty="0"/>
            </a:br>
            <a:r>
              <a:rPr lang="cs-CZ" sz="1800" dirty="0" smtClean="0"/>
              <a:t>VARS BRNO a.s.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cs-CZ" sz="1800" dirty="0" smtClean="0"/>
              <a:t>+420 515 514 166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00" name="Rectangle 24"/>
          <p:cNvSpPr>
            <a:spLocks noGrp="1" noChangeArrowheads="1"/>
          </p:cNvSpPr>
          <p:nvPr>
            <p:ph type="ctrTitle"/>
          </p:nvPr>
        </p:nvSpPr>
        <p:spPr bwMode="auto">
          <a:xfrm>
            <a:off x="446088" y="3489325"/>
            <a:ext cx="7772400" cy="2027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IRIS Europe 3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cs-CZ" sz="2000" dirty="0" smtClean="0">
                <a:solidFill>
                  <a:schemeClr val="bg1"/>
                </a:solidFill>
                <a:sym typeface="Wingdings" pitchFamily="2" charset="2"/>
              </a:rPr>
              <a:t>Vyhodnocování dat o plavbách</a:t>
            </a:r>
            <a:br>
              <a:rPr lang="cs-CZ" sz="2000" dirty="0" smtClean="0">
                <a:solidFill>
                  <a:schemeClr val="bg1"/>
                </a:solidFill>
                <a:sym typeface="Wingdings" pitchFamily="2" charset="2"/>
              </a:rPr>
            </a:br>
            <a:r>
              <a:rPr lang="cs-CZ" sz="2000" dirty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cs-CZ" sz="2000" dirty="0" smtClean="0">
                <a:solidFill>
                  <a:schemeClr val="bg1"/>
                </a:solidFill>
                <a:sym typeface="Wingdings" pitchFamily="2" charset="2"/>
              </a:rPr>
              <a:t>	Statistické reporty</a:t>
            </a:r>
            <a:endParaRPr lang="en-GB" sz="2000" dirty="0">
              <a:solidFill>
                <a:schemeClr val="bg1"/>
              </a:solidFill>
              <a:sym typeface="Wingdings" pitchFamily="2" charset="2"/>
            </a:endParaRPr>
          </a:p>
        </p:txBody>
      </p:sp>
      <p:pic>
        <p:nvPicPr>
          <p:cNvPr id="50203" name="Picture 27" descr="IRIS_3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42481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44" y="254510"/>
            <a:ext cx="2038350" cy="6191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80" y="1046773"/>
            <a:ext cx="2038350" cy="5100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44" y="1046773"/>
            <a:ext cx="1296144" cy="50682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81" y="1772816"/>
            <a:ext cx="531966" cy="59617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58" y="1797610"/>
            <a:ext cx="1580011" cy="546590"/>
          </a:xfrm>
          <a:prstGeom prst="rect">
            <a:avLst/>
          </a:prstGeom>
        </p:spPr>
      </p:pic>
      <p:sp>
        <p:nvSpPr>
          <p:cNvPr id="13" name="Rectangle 23"/>
          <p:cNvSpPr txBox="1">
            <a:spLocks noChangeArrowheads="1"/>
          </p:cNvSpPr>
          <p:nvPr/>
        </p:nvSpPr>
        <p:spPr bwMode="auto">
          <a:xfrm>
            <a:off x="1763713" y="5373688"/>
            <a:ext cx="6400800" cy="863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E3A7C"/>
              </a:buClr>
              <a:buChar char="•"/>
              <a:defRPr sz="2400">
                <a:solidFill>
                  <a:srgbClr val="1E3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E3A7C"/>
              </a:buClr>
              <a:buChar char="•"/>
              <a:defRPr sz="2400">
                <a:solidFill>
                  <a:srgbClr val="1E3A6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E3A7C"/>
              </a:buClr>
              <a:buChar char="•"/>
              <a:defRPr>
                <a:solidFill>
                  <a:srgbClr val="1E3A6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37A7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37A7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37A7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37A7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37A7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37A7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cs-CZ" sz="1800" kern="0" smtClean="0">
                <a:solidFill>
                  <a:schemeClr val="bg1"/>
                </a:solidFill>
              </a:rPr>
              <a:t> VARS Brno a.s. Lucie Sladká</a:t>
            </a:r>
            <a:endParaRPr lang="en-GB" sz="1800" kern="0" smtClean="0">
              <a:solidFill>
                <a:schemeClr val="bg1"/>
              </a:solidFill>
            </a:endParaRPr>
          </a:p>
          <a:p>
            <a:pPr marL="0" indent="0" algn="r">
              <a:buFontTx/>
              <a:buNone/>
            </a:pPr>
            <a:r>
              <a:rPr lang="cs-CZ" sz="1800" kern="0" smtClean="0">
                <a:solidFill>
                  <a:schemeClr val="bg1"/>
                </a:solidFill>
              </a:rPr>
              <a:t>6. 4. 2016</a:t>
            </a:r>
            <a:r>
              <a:rPr lang="en-GB" sz="1800" kern="0" smtClean="0">
                <a:solidFill>
                  <a:schemeClr val="bg1"/>
                </a:solidFill>
              </a:rPr>
              <a:t>, </a:t>
            </a:r>
            <a:r>
              <a:rPr lang="cs-CZ" sz="1800" kern="0" smtClean="0">
                <a:solidFill>
                  <a:schemeClr val="bg1"/>
                </a:solidFill>
              </a:rPr>
              <a:t>Ministerstvo dopravy ČR</a:t>
            </a:r>
            <a:endParaRPr lang="en-GB" sz="1800" kern="0" smtClean="0">
              <a:solidFill>
                <a:schemeClr val="bg1"/>
              </a:solidFill>
            </a:endParaRPr>
          </a:p>
          <a:p>
            <a:pPr marL="0" indent="0" algn="r">
              <a:buFontTx/>
              <a:buNone/>
            </a:pPr>
            <a:endParaRPr lang="en-GB" sz="18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>
          <a:xfrm>
            <a:off x="400012" y="188640"/>
            <a:ext cx="7916862" cy="1007840"/>
          </a:xfrm>
          <a:noFill/>
          <a:ln/>
        </p:spPr>
        <p:txBody>
          <a:bodyPr/>
          <a:lstStyle/>
          <a:p>
            <a:r>
              <a:rPr lang="cs-CZ" sz="2800" dirty="0" smtClean="0"/>
              <a:t>Statistické reporty a vyhodnocování </a:t>
            </a:r>
            <a:br>
              <a:rPr lang="cs-CZ" sz="2800" dirty="0" smtClean="0"/>
            </a:br>
            <a:r>
              <a:rPr lang="cs-CZ" sz="2800" dirty="0" smtClean="0"/>
              <a:t>dat o plavebním provozu</a:t>
            </a:r>
            <a:endParaRPr lang="de-DE" sz="2800" dirty="0"/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0768"/>
            <a:ext cx="8497887" cy="4680620"/>
          </a:xfrm>
          <a:noFill/>
          <a:ln/>
        </p:spPr>
        <p:txBody>
          <a:bodyPr/>
          <a:lstStyle/>
          <a:p>
            <a:r>
              <a:rPr lang="cs-CZ" dirty="0"/>
              <a:t>Statistické jádro je vytvořeno s pomocí technologie Microsoft SQL Server Reporting </a:t>
            </a:r>
            <a:r>
              <a:rPr lang="cs-CZ" dirty="0" err="1"/>
              <a:t>Services</a:t>
            </a:r>
            <a:r>
              <a:rPr lang="cs-CZ" dirty="0"/>
              <a:t> (SSRS</a:t>
            </a:r>
            <a:r>
              <a:rPr lang="cs-CZ" dirty="0" smtClean="0"/>
              <a:t>)</a:t>
            </a:r>
          </a:p>
          <a:p>
            <a:pPr lvl="1"/>
            <a:r>
              <a:rPr lang="cs-CZ" sz="2000" dirty="0" smtClean="0"/>
              <a:t>Operátor RIS</a:t>
            </a:r>
          </a:p>
          <a:p>
            <a:pPr lvl="2"/>
            <a:r>
              <a:rPr lang="cs-CZ" sz="1400" dirty="0"/>
              <a:t>nástroje pro konfiguraci automatického generování vybraných statistických sestav a rozhraní pro jednoduchou administraci publikačního rozhraní statistik pro veřejnost</a:t>
            </a:r>
            <a:endParaRPr lang="cs-CZ" sz="1400" dirty="0" smtClean="0"/>
          </a:p>
          <a:p>
            <a:pPr lvl="1"/>
            <a:r>
              <a:rPr lang="cs-CZ" sz="2000" dirty="0" smtClean="0"/>
              <a:t>Provozovatelé plavidel a přístavů</a:t>
            </a:r>
          </a:p>
          <a:p>
            <a:pPr lvl="2"/>
            <a:r>
              <a:rPr lang="cs-CZ" sz="1400" dirty="0"/>
              <a:t>k dispozici </a:t>
            </a:r>
            <a:r>
              <a:rPr lang="cs-CZ" sz="1400" dirty="0" smtClean="0"/>
              <a:t>standardizované </a:t>
            </a:r>
            <a:r>
              <a:rPr lang="cs-CZ" sz="1400" dirty="0"/>
              <a:t>sestavy statistického hlášení, včetně sestav dle předpisu Ministerstva dopravy ČR</a:t>
            </a:r>
            <a:endParaRPr lang="cs-CZ" sz="1400" dirty="0" smtClean="0"/>
          </a:p>
          <a:p>
            <a:pPr lvl="1"/>
            <a:endParaRPr lang="cs-CZ" sz="2000" dirty="0" smtClean="0"/>
          </a:p>
          <a:p>
            <a:pPr lvl="1"/>
            <a:r>
              <a:rPr lang="cs-CZ" sz="2000" dirty="0" smtClean="0"/>
              <a:t>Jednotlivé </a:t>
            </a:r>
            <a:r>
              <a:rPr lang="cs-CZ" sz="2000" dirty="0"/>
              <a:t>výstupy statistických sestav je možné uložit ve formátech XLS (Excel) nebo PDF. 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074" y="404664"/>
            <a:ext cx="7916863" cy="647700"/>
          </a:xfrm>
        </p:spPr>
        <p:txBody>
          <a:bodyPr/>
          <a:lstStyle/>
          <a:p>
            <a:r>
              <a:rPr lang="cs-CZ" sz="2800" dirty="0" smtClean="0"/>
              <a:t>Přístup a přihlášení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4" y="1076619"/>
            <a:ext cx="7916863" cy="4678586"/>
          </a:xfrm>
        </p:spPr>
        <p:txBody>
          <a:bodyPr/>
          <a:lstStyle/>
          <a:p>
            <a:r>
              <a:rPr lang="cs-CZ" dirty="0"/>
              <a:t>www.lavdis.cz - </a:t>
            </a:r>
            <a:r>
              <a:rPr lang="cs-CZ" dirty="0" smtClean="0"/>
              <a:t>statistiky.lavdis.cz:8080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" y="1844824"/>
            <a:ext cx="57531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945890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2"/>
          <a:stretch/>
        </p:blipFill>
        <p:spPr bwMode="auto">
          <a:xfrm>
            <a:off x="6365751" y="3822503"/>
            <a:ext cx="1539240" cy="2628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461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7863" y="260648"/>
            <a:ext cx="7916863" cy="647700"/>
          </a:xfrm>
        </p:spPr>
        <p:txBody>
          <a:bodyPr/>
          <a:lstStyle/>
          <a:p>
            <a:r>
              <a:rPr lang="cs-CZ" sz="2800" dirty="0"/>
              <a:t>Statistiky pro přihlášené uživatele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052735"/>
            <a:ext cx="7916863" cy="4822603"/>
          </a:xfrm>
        </p:spPr>
        <p:txBody>
          <a:bodyPr/>
          <a:lstStyle/>
          <a:p>
            <a:r>
              <a:rPr lang="cs-CZ" dirty="0" smtClean="0"/>
              <a:t>Výběr skupiny dle role uživatele</a:t>
            </a:r>
          </a:p>
          <a:p>
            <a:r>
              <a:rPr lang="cs-CZ" dirty="0" smtClean="0"/>
              <a:t>Přihlášení do SSO</a:t>
            </a:r>
          </a:p>
          <a:p>
            <a:pPr lvl="1"/>
            <a:r>
              <a:rPr lang="cs-CZ" sz="2000" dirty="0" smtClean="0"/>
              <a:t>Nastavení přístupu k vybraným plavidlům/přístavům</a:t>
            </a:r>
            <a:endParaRPr lang="cs-CZ" sz="2000" dirty="0"/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55369"/>
            <a:ext cx="3190875" cy="258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3980722" y="2555369"/>
            <a:ext cx="4534004" cy="3181906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 rotWithShape="1">
          <a:blip r:embed="rId4"/>
          <a:srcRect t="54832"/>
          <a:stretch/>
        </p:blipFill>
        <p:spPr>
          <a:xfrm>
            <a:off x="4427984" y="5384598"/>
            <a:ext cx="4536803" cy="127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2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075" y="404664"/>
            <a:ext cx="7916863" cy="647700"/>
          </a:xfrm>
        </p:spPr>
        <p:txBody>
          <a:bodyPr/>
          <a:lstStyle/>
          <a:p>
            <a:r>
              <a:rPr lang="cs-CZ" sz="2800" dirty="0" smtClean="0"/>
              <a:t>Statistiky pro RIS operátora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340769"/>
            <a:ext cx="7916863" cy="4534570"/>
          </a:xfrm>
        </p:spPr>
        <p:txBody>
          <a:bodyPr/>
          <a:lstStyle/>
          <a:p>
            <a:r>
              <a:rPr lang="cs-CZ" dirty="0" smtClean="0"/>
              <a:t>Uživatel </a:t>
            </a:r>
            <a:r>
              <a:rPr lang="cs-CZ" dirty="0"/>
              <a:t>s touto rolí vytvořit vlastní statistický report</a:t>
            </a:r>
            <a:r>
              <a:rPr lang="cs-CZ" dirty="0" smtClean="0"/>
              <a:t>.</a:t>
            </a:r>
          </a:p>
          <a:p>
            <a:r>
              <a:rPr lang="cs-CZ" dirty="0" smtClean="0"/>
              <a:t>Dostupné statistické reporty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Vybrané reporty jsou navzájem propojené – např. přeš číslo plavby nebo plavidlo</a:t>
            </a:r>
          </a:p>
          <a:p>
            <a:r>
              <a:rPr lang="cs-CZ" dirty="0" smtClean="0"/>
              <a:t>Propojené položky jsou v reportech </a:t>
            </a:r>
            <a:r>
              <a:rPr lang="cs-CZ" u="sng" dirty="0" smtClean="0"/>
              <a:t>podtržené</a:t>
            </a:r>
            <a:endParaRPr lang="cs-CZ" u="sng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0" y="2204864"/>
            <a:ext cx="8027951" cy="2139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5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075" y="488950"/>
            <a:ext cx="7916863" cy="647700"/>
          </a:xfrm>
        </p:spPr>
        <p:txBody>
          <a:bodyPr/>
          <a:lstStyle/>
          <a:p>
            <a:r>
              <a:rPr lang="cs-CZ" sz="2800" dirty="0" smtClean="0"/>
              <a:t>Statistiky proplavení plavební komorou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340769"/>
            <a:ext cx="7916863" cy="4534570"/>
          </a:xfrm>
        </p:spPr>
        <p:txBody>
          <a:bodyPr/>
          <a:lstStyle/>
          <a:p>
            <a:r>
              <a:rPr lang="cs-CZ" dirty="0" smtClean="0"/>
              <a:t>Pro potřeby státních podniků Povodí je k dispozici statistický report proplavení vybranou plavební komorou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1" y="2636912"/>
            <a:ext cx="7723026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48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075" y="404664"/>
            <a:ext cx="7916863" cy="647700"/>
          </a:xfrm>
        </p:spPr>
        <p:txBody>
          <a:bodyPr/>
          <a:lstStyle/>
          <a:p>
            <a:r>
              <a:rPr lang="cs-CZ" sz="2800" dirty="0" smtClean="0"/>
              <a:t>Statistiky dle formulářů Ministerstva Dopravy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268761"/>
            <a:ext cx="7916863" cy="4606578"/>
          </a:xfrm>
        </p:spPr>
        <p:txBody>
          <a:bodyPr/>
          <a:lstStyle/>
          <a:p>
            <a:r>
              <a:rPr lang="cs-CZ" dirty="0" smtClean="0"/>
              <a:t>K dispozici jsou 3 formuláře pro Ministerstvo dopravy (MD 1-04, MD 5-04 a MD 4-01)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5" y="2564904"/>
            <a:ext cx="8802121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18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075" y="476672"/>
            <a:ext cx="7916863" cy="647700"/>
          </a:xfrm>
        </p:spPr>
        <p:txBody>
          <a:bodyPr/>
          <a:lstStyle/>
          <a:p>
            <a:r>
              <a:rPr lang="cs-CZ" sz="2800" dirty="0" smtClean="0"/>
              <a:t>Export statistik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196753"/>
            <a:ext cx="7916863" cy="4678586"/>
          </a:xfrm>
        </p:spPr>
        <p:txBody>
          <a:bodyPr/>
          <a:lstStyle/>
          <a:p>
            <a:r>
              <a:rPr lang="cs-CZ" dirty="0" smtClean="0"/>
              <a:t>Export do různých formátů (CSV, XML, PDF, Excel, TIFF, Word)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56" y="2378758"/>
            <a:ext cx="5753100" cy="231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893580"/>
      </p:ext>
    </p:extLst>
  </p:cSld>
  <p:clrMapOvr>
    <a:masterClrMapping/>
  </p:clrMapOvr>
</p:sld>
</file>

<file path=ppt/theme/theme1.xml><?xml version="1.0" encoding="utf-8"?>
<a:theme xmlns:a="http://schemas.openxmlformats.org/drawingml/2006/main" name="IRIS_3_Template_Presentation_international_Office-2010">
  <a:themeElements>
    <a:clrScheme name="präsentation_viadonau_en 2">
      <a:dk1>
        <a:srgbClr val="000000"/>
      </a:dk1>
      <a:lt1>
        <a:srgbClr val="FFFFFF"/>
      </a:lt1>
      <a:dk2>
        <a:srgbClr val="05548D"/>
      </a:dk2>
      <a:lt2>
        <a:srgbClr val="808080"/>
      </a:lt2>
      <a:accent1>
        <a:srgbClr val="737A7C"/>
      </a:accent1>
      <a:accent2>
        <a:srgbClr val="0066CC"/>
      </a:accent2>
      <a:accent3>
        <a:srgbClr val="FFFFFF"/>
      </a:accent3>
      <a:accent4>
        <a:srgbClr val="000000"/>
      </a:accent4>
      <a:accent5>
        <a:srgbClr val="BCBEBF"/>
      </a:accent5>
      <a:accent6>
        <a:srgbClr val="005CB9"/>
      </a:accent6>
      <a:hlink>
        <a:srgbClr val="82BAE4"/>
      </a:hlink>
      <a:folHlink>
        <a:srgbClr val="B2B2B2"/>
      </a:folHlink>
    </a:clrScheme>
    <a:fontScheme name="präsentation_viadonau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_viadonau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viadonau_en 2">
        <a:dk1>
          <a:srgbClr val="000000"/>
        </a:dk1>
        <a:lt1>
          <a:srgbClr val="FFFFFF"/>
        </a:lt1>
        <a:dk2>
          <a:srgbClr val="05548D"/>
        </a:dk2>
        <a:lt2>
          <a:srgbClr val="808080"/>
        </a:lt2>
        <a:accent1>
          <a:srgbClr val="737A7C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BCBEBF"/>
        </a:accent5>
        <a:accent6>
          <a:srgbClr val="005CB9"/>
        </a:accent6>
        <a:hlink>
          <a:srgbClr val="82BAE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IRIS_3_Template_Presentation_international_Office-2010</Template>
  <TotalTime>549</TotalTime>
  <Words>142</Words>
  <Application>Microsoft Office PowerPoint</Application>
  <PresentationFormat>Předvádění na obrazovce (4:3)</PresentationFormat>
  <Paragraphs>39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Wingdings</vt:lpstr>
      <vt:lpstr>IRIS_3_Template_Presentation_international_Office-2010</vt:lpstr>
      <vt:lpstr>Standarddesign</vt:lpstr>
      <vt:lpstr>Prezentace aplikace PowerPoint</vt:lpstr>
      <vt:lpstr>IRIS Europe 3  Vyhodnocování dat o plavbách   Statistické reporty</vt:lpstr>
      <vt:lpstr>Statistické reporty a vyhodnocování  dat o plavebním provozu</vt:lpstr>
      <vt:lpstr>Přístup a přihlášení</vt:lpstr>
      <vt:lpstr>Statistiky pro přihlášené uživatele</vt:lpstr>
      <vt:lpstr>Statistiky pro RIS operátora</vt:lpstr>
      <vt:lpstr>Statistiky proplavení plavební komorou</vt:lpstr>
      <vt:lpstr>Statistiky dle formulářů Ministerstva Dopravy</vt:lpstr>
      <vt:lpstr>Export statistik</vt:lpstr>
      <vt:lpstr>Mgr. Lucie Sladká VARS BRNO a.s. +420 515 514 166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Mario Kaufmann</dc:creator>
  <cp:lastModifiedBy>Sladká Lucie</cp:lastModifiedBy>
  <cp:revision>15</cp:revision>
  <dcterms:created xsi:type="dcterms:W3CDTF">2013-04-11T11:14:31Z</dcterms:created>
  <dcterms:modified xsi:type="dcterms:W3CDTF">2016-04-07T13:57:27Z</dcterms:modified>
</cp:coreProperties>
</file>