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56"/>
  </p:notesMasterIdLst>
  <p:handoutMasterIdLst>
    <p:handoutMasterId r:id="rId57"/>
  </p:handoutMasterIdLst>
  <p:sldIdLst>
    <p:sldId id="262" r:id="rId3"/>
    <p:sldId id="261" r:id="rId4"/>
    <p:sldId id="260" r:id="rId5"/>
    <p:sldId id="278" r:id="rId6"/>
    <p:sldId id="264" r:id="rId7"/>
    <p:sldId id="265" r:id="rId8"/>
    <p:sldId id="279" r:id="rId9"/>
    <p:sldId id="281" r:id="rId10"/>
    <p:sldId id="282" r:id="rId11"/>
    <p:sldId id="283" r:id="rId12"/>
    <p:sldId id="280" r:id="rId13"/>
    <p:sldId id="284" r:id="rId14"/>
    <p:sldId id="268" r:id="rId15"/>
    <p:sldId id="285" r:id="rId16"/>
    <p:sldId id="286" r:id="rId17"/>
    <p:sldId id="287" r:id="rId18"/>
    <p:sldId id="267" r:id="rId19"/>
    <p:sldId id="289" r:id="rId20"/>
    <p:sldId id="290" r:id="rId21"/>
    <p:sldId id="291" r:id="rId22"/>
    <p:sldId id="288" r:id="rId23"/>
    <p:sldId id="292" r:id="rId24"/>
    <p:sldId id="293" r:id="rId25"/>
    <p:sldId id="294" r:id="rId26"/>
    <p:sldId id="295" r:id="rId27"/>
    <p:sldId id="266" r:id="rId28"/>
    <p:sldId id="296" r:id="rId29"/>
    <p:sldId id="297" r:id="rId30"/>
    <p:sldId id="300" r:id="rId31"/>
    <p:sldId id="298" r:id="rId32"/>
    <p:sldId id="302" r:id="rId33"/>
    <p:sldId id="299" r:id="rId34"/>
    <p:sldId id="270" r:id="rId35"/>
    <p:sldId id="304" r:id="rId36"/>
    <p:sldId id="305" r:id="rId37"/>
    <p:sldId id="303" r:id="rId38"/>
    <p:sldId id="271" r:id="rId39"/>
    <p:sldId id="272" r:id="rId40"/>
    <p:sldId id="275" r:id="rId41"/>
    <p:sldId id="314" r:id="rId42"/>
    <p:sldId id="273" r:id="rId43"/>
    <p:sldId id="307" r:id="rId44"/>
    <p:sldId id="274" r:id="rId45"/>
    <p:sldId id="308" r:id="rId46"/>
    <p:sldId id="310" r:id="rId47"/>
    <p:sldId id="311" r:id="rId48"/>
    <p:sldId id="309" r:id="rId49"/>
    <p:sldId id="312" r:id="rId50"/>
    <p:sldId id="313" r:id="rId51"/>
    <p:sldId id="306" r:id="rId52"/>
    <p:sldId id="276" r:id="rId53"/>
    <p:sldId id="277" r:id="rId54"/>
    <p:sldId id="259" r:id="rId5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A6C"/>
    <a:srgbClr val="283264"/>
    <a:srgbClr val="737A7C"/>
    <a:srgbClr val="05548D"/>
    <a:srgbClr val="053061"/>
    <a:srgbClr val="323B66"/>
    <a:srgbClr val="FFDD4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707" autoAdjust="0"/>
  </p:normalViewPr>
  <p:slideViewPr>
    <p:cSldViewPr>
      <p:cViewPr varScale="1">
        <p:scale>
          <a:sx n="87" d="100"/>
          <a:sy n="87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FE265E-CAF7-45FF-B01F-115241BD5A0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42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Vorlagentextes zu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80D40E-0049-42C6-87C0-D4D84B72BCE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05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641ED-A6C8-48B8-877E-769BD665160E}" type="slidenum">
              <a:rPr lang="en-GB"/>
              <a:pPr/>
              <a:t>2</a:t>
            </a:fld>
            <a:endParaRPr lang="en-GB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4150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567D2-9004-44C7-A904-2CFB9F951F69}" type="slidenum">
              <a:rPr lang="en-GB"/>
              <a:pPr/>
              <a:t>53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083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42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8913" y="930275"/>
            <a:ext cx="1978025" cy="49450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0075" y="930275"/>
            <a:ext cx="5786438" cy="49450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09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F29BD-89CA-4024-B873-DDFF00527CA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74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71C52-53CC-4B1E-80F1-833D08E2035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98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3BDF-FC48-4816-951C-0B46A892056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95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EEEE-5588-4EDB-BBBC-8B66E74ADB2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86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EE95B-CAA1-4905-A2D7-22BFC52447C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48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63E31-24B4-4AC0-B16D-8972D9862C64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896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C8F3F-C60D-404D-BA6D-4AE5A2EE5E6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0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46607-865C-458A-BFBF-710C4AA4925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44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074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2AAF-070C-44D8-B85B-883FA2B39DD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8694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0F356-37D9-49F5-A1B5-F68E32621343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47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4E3EB-8FFE-48DF-A043-957F67E14BC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40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678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0075" y="1916113"/>
            <a:ext cx="3881438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916113"/>
            <a:ext cx="38830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18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5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06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4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7756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482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Picture 42" descr="IRIS_3_Foo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914400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930275"/>
            <a:ext cx="7916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Headline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16113"/>
            <a:ext cx="7916863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Level 2</a:t>
            </a:r>
          </a:p>
          <a:p>
            <a:pPr lvl="2"/>
            <a:r>
              <a:rPr lang="de-DE" smtClean="0"/>
              <a:t>Level 3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411413" y="6645275"/>
            <a:ext cx="13398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sz="800" b="1">
                <a:solidFill>
                  <a:srgbClr val="1E3A6C"/>
                </a:solidFill>
              </a:rPr>
              <a:t>©</a:t>
            </a:r>
            <a:r>
              <a:rPr lang="de-DE" sz="800">
                <a:solidFill>
                  <a:srgbClr val="1E3A6C"/>
                </a:solidFill>
              </a:rPr>
              <a:t> IRIS Europe 3  </a:t>
            </a:r>
            <a:r>
              <a:rPr lang="de-DE" sz="800" b="1">
                <a:solidFill>
                  <a:srgbClr val="1E3A6C"/>
                </a:solidFill>
              </a:rPr>
              <a:t>I </a:t>
            </a:r>
            <a:r>
              <a:rPr lang="de-DE" sz="800">
                <a:solidFill>
                  <a:srgbClr val="1E3A6C"/>
                </a:solidFill>
              </a:rPr>
              <a:t> </a:t>
            </a:r>
            <a:fld id="{E71DBF01-4CC7-4656-A2DE-43DA3EBDB3E4}" type="slidenum">
              <a:rPr lang="en-GB" sz="800">
                <a:solidFill>
                  <a:srgbClr val="1E3A6C"/>
                </a:solidFill>
              </a:rPr>
              <a:pPr/>
              <a:t>‹#›</a:t>
            </a:fld>
            <a:endParaRPr lang="en-GB" sz="800">
              <a:solidFill>
                <a:srgbClr val="1E3A6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E3A6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E3A7C"/>
        </a:buClr>
        <a:buChar char="•"/>
        <a:defRPr sz="2400">
          <a:solidFill>
            <a:srgbClr val="1E3A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E3A7C"/>
        </a:buClr>
        <a:buChar char="•"/>
        <a:defRPr sz="2400">
          <a:solidFill>
            <a:srgbClr val="1E3A6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E3A7C"/>
        </a:buClr>
        <a:buChar char="•"/>
        <a:defRPr>
          <a:solidFill>
            <a:srgbClr val="1E3A6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37A7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E36CC5-1E0B-4C2E-BCEE-B5C7A56F5233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wis.de/Service/Inland-ENC-der-WSV/IENC-Dateien/index.php.html" TargetMode="External"/><Relationship Id="rId2" Type="http://schemas.openxmlformats.org/officeDocument/2006/relationships/hyperlink" Target="http://mapy.spspraha.cz/lpm/maps_S57.asp?lang=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via-donau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mapy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hyperlink" Target="mailto:kamil.svoboda@tmapy.cz" TargetMode="External"/><Relationship Id="rId4" Type="http://schemas.openxmlformats.org/officeDocument/2006/relationships/hyperlink" Target="mailto:vladimir.marsik@tmapy.cz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istrib.tmapy.cz/pub/distrib/iencviewer/index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01FB3-3C18-4DF9-8DDA-3E2AA7BBE708}" type="slidenum">
              <a:rPr lang="de-DE"/>
              <a:pPr/>
              <a:t>1</a:t>
            </a:fld>
            <a:endParaRPr lang="de-DE"/>
          </a:p>
        </p:txBody>
      </p:sp>
      <p:sp>
        <p:nvSpPr>
          <p:cNvPr id="52261" name="Rectangle 37"/>
          <p:cNvSpPr>
            <a:spLocks noChangeArrowheads="1"/>
          </p:cNvSpPr>
          <p:nvPr/>
        </p:nvSpPr>
        <p:spPr bwMode="auto">
          <a:xfrm rot="5400000">
            <a:off x="2533650" y="247650"/>
            <a:ext cx="4076700" cy="9144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266950" y="3910013"/>
            <a:ext cx="61928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>
                <a:solidFill>
                  <a:schemeClr val="bg1"/>
                </a:solidFill>
              </a:rPr>
              <a:t>IRIS Europe 3 – Implementation of River Information Services in Europe</a:t>
            </a:r>
          </a:p>
        </p:txBody>
      </p:sp>
      <p:pic>
        <p:nvPicPr>
          <p:cNvPr id="52259" name="Picture 35" descr="drapeau+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0" y="2168525"/>
            <a:ext cx="9144000" cy="684213"/>
          </a:xfrm>
          <a:prstGeom prst="rect">
            <a:avLst/>
          </a:prstGeom>
          <a:solidFill>
            <a:srgbClr val="FFDD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268538" y="2205038"/>
            <a:ext cx="4895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/>
              <a:t>The European Union's TEN-T programme supporting …</a:t>
            </a:r>
          </a:p>
        </p:txBody>
      </p:sp>
      <p:pic>
        <p:nvPicPr>
          <p:cNvPr id="52263" name="Picture 39" descr="IRIS_3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2" y="3394356"/>
            <a:ext cx="2154684" cy="9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 descr="T:\03-Projekte\IRIS Europe 3\5_Dissemination\TEN-T Vorgabe_muss überall drau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52" y="5877272"/>
            <a:ext cx="33909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Odinstalace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nabídce </a:t>
            </a:r>
            <a:r>
              <a:rPr lang="cs-CZ" i="1" dirty="0"/>
              <a:t>Ovládací panely &gt; Odinstalovat program</a:t>
            </a:r>
            <a:r>
              <a:rPr lang="cs-CZ" dirty="0"/>
              <a:t> vyberte </a:t>
            </a:r>
            <a:r>
              <a:rPr lang="cs-CZ" i="1" dirty="0"/>
              <a:t>IENC </a:t>
            </a:r>
            <a:r>
              <a:rPr lang="cs-CZ" i="1" dirty="0" err="1"/>
              <a:t>Viewer</a:t>
            </a:r>
            <a:r>
              <a:rPr lang="cs-CZ" dirty="0"/>
              <a:t> a klikněte na </a:t>
            </a:r>
            <a:r>
              <a:rPr lang="cs-CZ" i="1" dirty="0"/>
              <a:t>Odinstalovat</a:t>
            </a:r>
            <a:r>
              <a:rPr lang="cs-CZ" dirty="0"/>
              <a:t>.</a:t>
            </a:r>
          </a:p>
          <a:p>
            <a:r>
              <a:rPr lang="cs-CZ" dirty="0"/>
              <a:t>V následující nabídce vyberte volbu </a:t>
            </a:r>
            <a:r>
              <a:rPr lang="cs-CZ" i="1" dirty="0"/>
              <a:t>Odeberte aplikace z tohoto počítače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356992"/>
            <a:ext cx="3993047" cy="24193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844824"/>
            <a:ext cx="7916863" cy="3959225"/>
          </a:xfrm>
        </p:spPr>
        <p:txBody>
          <a:bodyPr/>
          <a:lstStyle/>
          <a:p>
            <a:r>
              <a:rPr lang="cs-CZ" sz="1800" dirty="0" smtClean="0"/>
              <a:t>IENC </a:t>
            </a:r>
            <a:r>
              <a:rPr lang="cs-CZ" sz="1800" dirty="0" err="1" smtClean="0"/>
              <a:t>Viewer</a:t>
            </a:r>
            <a:r>
              <a:rPr lang="cs-CZ" sz="1800" dirty="0" smtClean="0"/>
              <a:t> je licencovaný software</a:t>
            </a:r>
          </a:p>
          <a:p>
            <a:r>
              <a:rPr lang="cs-CZ" sz="1800" dirty="0" smtClean="0"/>
              <a:t>Licenční </a:t>
            </a:r>
            <a:r>
              <a:rPr lang="cs-CZ" sz="1800" dirty="0"/>
              <a:t>číslo přiděluje dodavatel software jednotlivým uživatelům. Bez zadání licenčního čísla není možné aplikaci spustit. </a:t>
            </a:r>
          </a:p>
          <a:p>
            <a:r>
              <a:rPr lang="cs-CZ" sz="1800" dirty="0"/>
              <a:t>Licence je </a:t>
            </a:r>
            <a:r>
              <a:rPr lang="cs-CZ" sz="1800" b="1" dirty="0"/>
              <a:t>jednorázová</a:t>
            </a:r>
            <a:r>
              <a:rPr lang="cs-CZ" sz="1800" dirty="0"/>
              <a:t>, bez dalších poplatků, </a:t>
            </a:r>
            <a:r>
              <a:rPr lang="cs-CZ" sz="1800" b="1" dirty="0"/>
              <a:t>určená pro jedno plavidlo</a:t>
            </a:r>
            <a:r>
              <a:rPr lang="cs-CZ" sz="1800" dirty="0"/>
              <a:t> </a:t>
            </a:r>
            <a:r>
              <a:rPr lang="cs-CZ" sz="1800" dirty="0" smtClean="0"/>
              <a:t>(dále nepřenosná</a:t>
            </a:r>
            <a:r>
              <a:rPr lang="cs-CZ" sz="1800" dirty="0"/>
              <a:t>)</a:t>
            </a:r>
          </a:p>
          <a:p>
            <a:r>
              <a:rPr lang="cs-CZ" sz="1800" dirty="0" smtClean="0"/>
              <a:t>Při </a:t>
            </a:r>
            <a:r>
              <a:rPr lang="cs-CZ" sz="1800" dirty="0"/>
              <a:t>prvním spuštění </a:t>
            </a:r>
            <a:r>
              <a:rPr lang="cs-CZ" sz="1800" dirty="0" smtClean="0"/>
              <a:t>IENC </a:t>
            </a:r>
            <a:r>
              <a:rPr lang="cs-CZ" sz="1800" dirty="0" err="1" smtClean="0"/>
              <a:t>Vieweru</a:t>
            </a:r>
            <a:r>
              <a:rPr lang="cs-CZ" sz="1800" dirty="0" smtClean="0"/>
              <a:t> je </a:t>
            </a:r>
            <a:r>
              <a:rPr lang="cs-CZ" sz="1800" dirty="0"/>
              <a:t>vyžadováno zadání licenčního čísla. </a:t>
            </a:r>
            <a:r>
              <a:rPr lang="cs-CZ" sz="1800" dirty="0" smtClean="0"/>
              <a:t>Do </a:t>
            </a:r>
            <a:r>
              <a:rPr lang="cs-CZ" sz="1800" dirty="0"/>
              <a:t>otevřeného dialogového okna zadejte přidělené licenční číslo a klikněte na tlačítko </a:t>
            </a:r>
            <a:r>
              <a:rPr lang="cs-CZ" sz="1800" i="1" dirty="0"/>
              <a:t>Použít</a:t>
            </a:r>
            <a:r>
              <a:rPr lang="cs-CZ" sz="1800" dirty="0"/>
              <a:t>. Aplikace se následně spustí.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542" y="4540180"/>
            <a:ext cx="4057396" cy="13351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Spuštění a hlavní nabídka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Aplikace se spouští jedním ze dvou způsobů:</a:t>
            </a:r>
          </a:p>
          <a:p>
            <a:pPr lvl="1"/>
            <a:r>
              <a:rPr lang="cs-CZ" sz="1800" dirty="0"/>
              <a:t>na ploše Windows ikonou </a:t>
            </a:r>
            <a:r>
              <a:rPr lang="cs-CZ" sz="1800" i="1" dirty="0"/>
              <a:t>IENC </a:t>
            </a:r>
            <a:r>
              <a:rPr lang="cs-CZ" sz="1800" i="1" dirty="0" err="1"/>
              <a:t>Viewer</a:t>
            </a:r>
            <a:r>
              <a:rPr lang="cs-CZ" sz="1800" dirty="0"/>
              <a:t>, nebo </a:t>
            </a:r>
          </a:p>
          <a:p>
            <a:pPr lvl="1"/>
            <a:r>
              <a:rPr lang="cs-CZ" sz="1800" dirty="0"/>
              <a:t>volbou z nabídky </a:t>
            </a:r>
            <a:r>
              <a:rPr lang="cs-CZ" sz="1800" i="1" dirty="0"/>
              <a:t>Start</a:t>
            </a:r>
            <a:r>
              <a:rPr lang="cs-CZ" sz="1800" dirty="0"/>
              <a:t> → </a:t>
            </a:r>
            <a:r>
              <a:rPr lang="cs-CZ" sz="1800" i="1" dirty="0"/>
              <a:t>Všechny programy</a:t>
            </a:r>
            <a:r>
              <a:rPr lang="cs-CZ" sz="1800" dirty="0"/>
              <a:t> → </a:t>
            </a:r>
            <a:r>
              <a:rPr lang="cs-CZ" sz="1800" i="1" dirty="0"/>
              <a:t>T-MAPY spol. s r.o.</a:t>
            </a:r>
            <a:r>
              <a:rPr lang="cs-CZ" sz="1800" dirty="0"/>
              <a:t> → </a:t>
            </a:r>
            <a:r>
              <a:rPr lang="cs-CZ" sz="1800" i="1" dirty="0"/>
              <a:t>IENC </a:t>
            </a:r>
            <a:r>
              <a:rPr lang="cs-CZ" sz="1800" i="1" dirty="0" err="1" smtClean="0"/>
              <a:t>Viewer</a:t>
            </a:r>
            <a:endParaRPr lang="cs-CZ" sz="1800" i="1" dirty="0" smtClean="0"/>
          </a:p>
          <a:p>
            <a:endParaRPr lang="cs-CZ" sz="2000" dirty="0" smtClean="0"/>
          </a:p>
          <a:p>
            <a:r>
              <a:rPr lang="cs-CZ" sz="2000" dirty="0" smtClean="0"/>
              <a:t>Základní </a:t>
            </a:r>
            <a:r>
              <a:rPr lang="cs-CZ" sz="2000" dirty="0"/>
              <a:t>menu aplikace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se </a:t>
            </a:r>
            <a:r>
              <a:rPr lang="cs-CZ" sz="2000" dirty="0"/>
              <a:t>skrývá pod symbolem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ozubeného </a:t>
            </a:r>
            <a:r>
              <a:rPr lang="cs-CZ" sz="2000" dirty="0"/>
              <a:t>kola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na </a:t>
            </a:r>
            <a:r>
              <a:rPr lang="cs-CZ" sz="2000" dirty="0"/>
              <a:t>levém horním okraji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166" y="3284984"/>
            <a:ext cx="1990476" cy="15047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99" y="3284984"/>
            <a:ext cx="1666667" cy="273333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Mapová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844824"/>
            <a:ext cx="8148389" cy="3959225"/>
          </a:xfrm>
        </p:spPr>
        <p:txBody>
          <a:bodyPr/>
          <a:lstStyle/>
          <a:p>
            <a:r>
              <a:rPr lang="cs-CZ" sz="2000" dirty="0" smtClean="0"/>
              <a:t>Společně </a:t>
            </a:r>
            <a:r>
              <a:rPr lang="cs-CZ" sz="2000" dirty="0"/>
              <a:t>s instalací aplikace jsou </a:t>
            </a:r>
            <a:r>
              <a:rPr lang="cs-CZ" sz="2000" dirty="0" smtClean="0"/>
              <a:t>nainstalovány i </a:t>
            </a:r>
            <a:r>
              <a:rPr lang="cs-CZ" sz="2000" dirty="0"/>
              <a:t>plavební mapy </a:t>
            </a:r>
            <a:r>
              <a:rPr lang="cs-CZ" sz="2000" dirty="0" smtClean="0"/>
              <a:t>ČR z roku 2014. </a:t>
            </a:r>
            <a:r>
              <a:rPr lang="cs-CZ" sz="2000" dirty="0"/>
              <a:t>Při prvním spuštění volby </a:t>
            </a:r>
            <a:r>
              <a:rPr lang="cs-CZ" sz="2000" i="1" dirty="0"/>
              <a:t>Správa map</a:t>
            </a:r>
            <a:r>
              <a:rPr lang="cs-CZ" sz="2000" dirty="0"/>
              <a:t> dojde k jejich rozbalení do adresáře C:\data\S_57\ na disku </a:t>
            </a:r>
            <a:r>
              <a:rPr lang="cs-CZ" sz="2000" dirty="0" smtClean="0"/>
              <a:t>PC</a:t>
            </a:r>
            <a:endParaRPr lang="cs-CZ" sz="2000" dirty="0"/>
          </a:p>
          <a:p>
            <a:r>
              <a:rPr lang="cs-CZ" sz="2000" dirty="0" smtClean="0"/>
              <a:t>Pro stažení aktuálních mapových dat ČR použijte webovou adresu </a:t>
            </a:r>
            <a:r>
              <a:rPr lang="cs-CZ" sz="1800" dirty="0" smtClean="0">
                <a:hlinkClick r:id="rId2"/>
              </a:rPr>
              <a:t>http</a:t>
            </a:r>
            <a:r>
              <a:rPr lang="cs-CZ" sz="1800" dirty="0">
                <a:hlinkClick r:id="rId2"/>
              </a:rPr>
              <a:t>://</a:t>
            </a:r>
            <a:r>
              <a:rPr lang="cs-CZ" sz="1800" dirty="0" smtClean="0">
                <a:hlinkClick r:id="rId2"/>
              </a:rPr>
              <a:t>mapy.spspraha.cz/lpm/maps_S57.asp?lang=cz</a:t>
            </a:r>
            <a:endParaRPr lang="cs-CZ" sz="1800" dirty="0" smtClean="0"/>
          </a:p>
          <a:p>
            <a:r>
              <a:rPr lang="cs-CZ" sz="1800" dirty="0" smtClean="0"/>
              <a:t>Pro stažení aktuálních mapových dat Německa </a:t>
            </a:r>
            <a:br>
              <a:rPr lang="cs-CZ" sz="1800" dirty="0" smtClean="0"/>
            </a:br>
            <a:r>
              <a:rPr lang="cs-CZ" sz="1800" dirty="0" smtClean="0"/>
              <a:t>použijte webovou </a:t>
            </a:r>
            <a:r>
              <a:rPr lang="cs-CZ" sz="1800" dirty="0"/>
              <a:t>adresu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>
                <a:hlinkClick r:id="rId3"/>
              </a:rPr>
              <a:t>https</a:t>
            </a:r>
            <a:r>
              <a:rPr lang="cs-CZ" sz="1800" dirty="0">
                <a:hlinkClick r:id="rId3"/>
              </a:rPr>
              <a:t>://</a:t>
            </a:r>
            <a:r>
              <a:rPr lang="cs-CZ" sz="1800" dirty="0" smtClean="0">
                <a:hlinkClick r:id="rId3"/>
              </a:rPr>
              <a:t>www.elwis.de/Service/Inland-ENC-der-WSV/</a:t>
            </a:r>
            <a:br>
              <a:rPr lang="cs-CZ" sz="1800" dirty="0" smtClean="0">
                <a:hlinkClick r:id="rId3"/>
              </a:rPr>
            </a:br>
            <a:r>
              <a:rPr lang="cs-CZ" sz="1800" dirty="0" smtClean="0">
                <a:hlinkClick r:id="rId3"/>
              </a:rPr>
              <a:t>IENC-</a:t>
            </a:r>
            <a:r>
              <a:rPr lang="cs-CZ" sz="1800" dirty="0" err="1" smtClean="0">
                <a:hlinkClick r:id="rId3"/>
              </a:rPr>
              <a:t>Dateien</a:t>
            </a:r>
            <a:r>
              <a:rPr lang="cs-CZ" sz="1800" dirty="0" smtClean="0">
                <a:hlinkClick r:id="rId3"/>
              </a:rPr>
              <a:t>/index.php.html</a:t>
            </a:r>
            <a:r>
              <a:rPr lang="cs-CZ" sz="1800" dirty="0" smtClean="0"/>
              <a:t>	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1800" dirty="0" smtClean="0"/>
              <a:t>Stažené soubory nakopírujte do adresáře </a:t>
            </a:r>
            <a:br>
              <a:rPr lang="cs-CZ" sz="1800" dirty="0" smtClean="0"/>
            </a:br>
            <a:r>
              <a:rPr lang="cs-CZ" sz="1800" b="1" dirty="0" smtClean="0"/>
              <a:t>C:\data\S_57\	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429000"/>
            <a:ext cx="2364365" cy="24967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Načtení mapových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6276181" cy="3959225"/>
          </a:xfrm>
        </p:spPr>
        <p:txBody>
          <a:bodyPr/>
          <a:lstStyle/>
          <a:p>
            <a:r>
              <a:rPr lang="cs-CZ" sz="1800" dirty="0"/>
              <a:t>Nabídka </a:t>
            </a:r>
            <a:r>
              <a:rPr lang="cs-CZ" sz="1800" i="1" dirty="0"/>
              <a:t>Správa map</a:t>
            </a:r>
            <a:r>
              <a:rPr lang="cs-CZ" sz="1800" dirty="0"/>
              <a:t> slouží k přidávání a odebírání map, která jsou zobrazena v mapovém okně </a:t>
            </a:r>
            <a:r>
              <a:rPr lang="cs-CZ" sz="1800" dirty="0" smtClean="0"/>
              <a:t>aplikace</a:t>
            </a:r>
          </a:p>
          <a:p>
            <a:pPr lvl="1"/>
            <a:r>
              <a:rPr lang="cs-CZ" sz="1600" dirty="0" smtClean="0"/>
              <a:t>Pozor – při prvním spuštění aplikace nejsou data automaticky načtena je nutné je přidat do zobrazení</a:t>
            </a:r>
          </a:p>
          <a:p>
            <a:r>
              <a:rPr lang="cs-CZ" sz="1800" dirty="0"/>
              <a:t>Instalované mapové dlaždice </a:t>
            </a:r>
            <a:r>
              <a:rPr lang="cs-CZ" sz="1800" dirty="0" smtClean="0"/>
              <a:t>(ty které jsou v adresáři </a:t>
            </a:r>
            <a:r>
              <a:rPr lang="cs-CZ" sz="1800" dirty="0"/>
              <a:t>C:\data\S_57\</a:t>
            </a:r>
            <a:r>
              <a:rPr lang="cs-CZ" sz="1800" dirty="0" smtClean="0"/>
              <a:t>) se </a:t>
            </a:r>
            <a:r>
              <a:rPr lang="cs-CZ" sz="1800" dirty="0"/>
              <a:t>načtou </a:t>
            </a:r>
            <a:r>
              <a:rPr lang="cs-CZ" sz="1800" dirty="0" smtClean="0"/>
              <a:t>do </a:t>
            </a:r>
            <a:r>
              <a:rPr lang="cs-CZ" sz="1800" dirty="0"/>
              <a:t>okna správy map a uživatel si může vybrat, které dlaždice chce v aplikaci zobrazovat. </a:t>
            </a:r>
            <a:endParaRPr lang="cs-CZ" sz="1800" dirty="0" smtClean="0"/>
          </a:p>
          <a:p>
            <a:pPr lvl="1"/>
            <a:r>
              <a:rPr lang="cs-CZ" sz="1600" dirty="0"/>
              <a:t>Pokud se tedy plavidlo pohybuje pouze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po </a:t>
            </a:r>
            <a:r>
              <a:rPr lang="cs-CZ" sz="1600" dirty="0"/>
              <a:t>určitém úseku </a:t>
            </a:r>
            <a:r>
              <a:rPr lang="cs-CZ" sz="1600" dirty="0" smtClean="0"/>
              <a:t>plavebních cest, </a:t>
            </a:r>
            <a:r>
              <a:rPr lang="cs-CZ" sz="1600" dirty="0"/>
              <a:t>může mít v aplikaci zobrazeny pouze příslušné mapové dlaždice. </a:t>
            </a:r>
          </a:p>
          <a:p>
            <a:endParaRPr lang="cs-CZ" sz="1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914" y="1916113"/>
            <a:ext cx="1666667" cy="2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Načtení mapových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7716341" cy="3959225"/>
          </a:xfrm>
        </p:spPr>
        <p:txBody>
          <a:bodyPr/>
          <a:lstStyle/>
          <a:p>
            <a:r>
              <a:rPr lang="cs-CZ" sz="1800" dirty="0" smtClean="0"/>
              <a:t>Pomocí tlačítka </a:t>
            </a:r>
            <a:r>
              <a:rPr lang="cs-CZ" sz="1800" i="1" dirty="0" smtClean="0"/>
              <a:t>Přidat nový</a:t>
            </a:r>
            <a:r>
              <a:rPr lang="cs-CZ" sz="1800" dirty="0" smtClean="0"/>
              <a:t> je možné vybrat </a:t>
            </a:r>
            <a:br>
              <a:rPr lang="cs-CZ" sz="1800" dirty="0" smtClean="0"/>
            </a:br>
            <a:r>
              <a:rPr lang="cs-CZ" sz="1800" dirty="0" smtClean="0"/>
              <a:t>soubor mapových dat i v jiném, než výchozím </a:t>
            </a:r>
            <a:br>
              <a:rPr lang="cs-CZ" sz="1800" dirty="0" smtClean="0"/>
            </a:br>
            <a:r>
              <a:rPr lang="cs-CZ" sz="1800" dirty="0" smtClean="0"/>
              <a:t>umístění. Soubor je zkopírován do výchozího </a:t>
            </a:r>
            <a:br>
              <a:rPr lang="cs-CZ" sz="1800" dirty="0" smtClean="0"/>
            </a:br>
            <a:r>
              <a:rPr lang="cs-CZ" sz="1800" dirty="0" smtClean="0"/>
              <a:t>umístění a vybrán pro zobrazení</a:t>
            </a:r>
          </a:p>
          <a:p>
            <a:r>
              <a:rPr lang="cs-CZ" sz="1800" dirty="0" smtClean="0"/>
              <a:t>Zaškrtnutím políčka </a:t>
            </a:r>
            <a:r>
              <a:rPr lang="cs-CZ" sz="1800" i="1" dirty="0" smtClean="0"/>
              <a:t>Zobrazit/skrýt</a:t>
            </a:r>
            <a:r>
              <a:rPr lang="cs-CZ" sz="1800" dirty="0" smtClean="0"/>
              <a:t> u jednotlivých </a:t>
            </a:r>
            <a:br>
              <a:rPr lang="cs-CZ" sz="1800" dirty="0" smtClean="0"/>
            </a:br>
            <a:r>
              <a:rPr lang="cs-CZ" sz="1800" dirty="0" smtClean="0"/>
              <a:t>souborů se vybírá, které mají být zobrazeny </a:t>
            </a:r>
            <a:br>
              <a:rPr lang="cs-CZ" sz="1800" dirty="0" smtClean="0"/>
            </a:br>
            <a:r>
              <a:rPr lang="cs-CZ" sz="1800" dirty="0" smtClean="0"/>
              <a:t>v aplikaci</a:t>
            </a:r>
          </a:p>
          <a:p>
            <a:r>
              <a:rPr lang="cs-CZ" sz="1800" dirty="0" smtClean="0"/>
              <a:t>Pomocí tlačítek </a:t>
            </a:r>
            <a:r>
              <a:rPr lang="cs-CZ" sz="1800" i="1" dirty="0" smtClean="0"/>
              <a:t>Vybrat vše/Odebrat vše</a:t>
            </a:r>
            <a:r>
              <a:rPr lang="cs-CZ" sz="1800" dirty="0" smtClean="0"/>
              <a:t> jsou </a:t>
            </a:r>
            <a:br>
              <a:rPr lang="cs-CZ" sz="1800" dirty="0" smtClean="0"/>
            </a:br>
            <a:r>
              <a:rPr lang="cs-CZ" sz="1800" dirty="0" smtClean="0"/>
              <a:t>vybrány/odebrány všechny nabídnuté soubory</a:t>
            </a:r>
          </a:p>
          <a:p>
            <a:r>
              <a:rPr lang="cs-CZ" sz="1800" dirty="0" smtClean="0"/>
              <a:t>Tlačítkem </a:t>
            </a:r>
            <a:r>
              <a:rPr lang="cs-CZ" sz="1800" i="1" dirty="0" smtClean="0"/>
              <a:t>Provést změny</a:t>
            </a:r>
            <a:r>
              <a:rPr lang="cs-CZ" sz="1800" dirty="0" smtClean="0"/>
              <a:t> se do aplikace načtou vybrané mapové soubory, resp. odškrtnuté se z aplikace odeberou</a:t>
            </a:r>
          </a:p>
          <a:p>
            <a:endParaRPr lang="cs-CZ" sz="1800" dirty="0"/>
          </a:p>
          <a:p>
            <a:r>
              <a:rPr lang="cs-CZ" sz="1400" dirty="0" smtClean="0"/>
              <a:t>Pozn.: samotné přidávání a odebírání mapových souborů trvá několik minut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844824"/>
            <a:ext cx="3068620" cy="27363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379" y="5164655"/>
            <a:ext cx="1242202" cy="7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licence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7788349" cy="3959225"/>
          </a:xfrm>
        </p:spPr>
        <p:txBody>
          <a:bodyPr/>
          <a:lstStyle/>
          <a:p>
            <a:r>
              <a:rPr lang="cs-CZ" sz="2000" dirty="0"/>
              <a:t>V této volba základního menu je možné provést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změnu </a:t>
            </a:r>
            <a:r>
              <a:rPr lang="cs-CZ" sz="2000" dirty="0"/>
              <a:t>licenčního čísla aplikace. Po vybráni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volby </a:t>
            </a:r>
            <a:r>
              <a:rPr lang="cs-CZ" sz="2000" dirty="0"/>
              <a:t>se otevře následující </a:t>
            </a:r>
            <a:r>
              <a:rPr lang="cs-CZ" sz="2000" dirty="0" smtClean="0"/>
              <a:t>okno: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/>
              <a:t>Pomocí tlačítka </a:t>
            </a:r>
            <a:r>
              <a:rPr lang="cs-CZ" sz="2000" i="1" dirty="0"/>
              <a:t>Odstranit licenci </a:t>
            </a:r>
            <a:r>
              <a:rPr lang="cs-CZ" sz="2000" dirty="0"/>
              <a:t>je možné z aplikace odstranit stávající licenci. </a:t>
            </a:r>
          </a:p>
          <a:p>
            <a:r>
              <a:rPr lang="cs-CZ" sz="2000" dirty="0"/>
              <a:t>Pomocí tlačítka </a:t>
            </a:r>
            <a:r>
              <a:rPr lang="cs-CZ" sz="2000" i="1" dirty="0"/>
              <a:t>Použít</a:t>
            </a:r>
            <a:r>
              <a:rPr lang="cs-CZ" sz="2000" dirty="0"/>
              <a:t> je možné nastavit nově zadanou licenci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916113"/>
            <a:ext cx="1733333" cy="2761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924944"/>
            <a:ext cx="3225460" cy="15689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3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6492205" cy="3959225"/>
          </a:xfrm>
        </p:spPr>
        <p:txBody>
          <a:bodyPr/>
          <a:lstStyle/>
          <a:p>
            <a:r>
              <a:rPr lang="cs-CZ" sz="2000" dirty="0"/>
              <a:t>Volba </a:t>
            </a:r>
            <a:r>
              <a:rPr lang="cs-CZ" sz="2000" i="1" dirty="0" smtClean="0"/>
              <a:t>Nastavení</a:t>
            </a:r>
            <a:r>
              <a:rPr lang="cs-CZ" sz="2000" dirty="0" smtClean="0"/>
              <a:t> </a:t>
            </a:r>
            <a:r>
              <a:rPr lang="cs-CZ" sz="2000" dirty="0"/>
              <a:t>umožňuje změnit základní nastavení </a:t>
            </a:r>
            <a:r>
              <a:rPr lang="cs-CZ" sz="2000" dirty="0" smtClean="0"/>
              <a:t>aplikace</a:t>
            </a:r>
          </a:p>
          <a:p>
            <a:r>
              <a:rPr lang="cs-CZ" sz="2000" dirty="0" smtClean="0"/>
              <a:t>Po kliknutí se zobrazí formulář s několika záložkami</a:t>
            </a:r>
          </a:p>
          <a:p>
            <a:r>
              <a:rPr lang="cs-CZ" sz="1800" i="1" dirty="0"/>
              <a:t>Max. trvání AIS cíle [s]</a:t>
            </a:r>
            <a:r>
              <a:rPr lang="cs-CZ" sz="1800" dirty="0"/>
              <a:t> - maximální trvání AIS cíle před tím, než je smazán jako zastaralý (v sekundách) </a:t>
            </a:r>
            <a:endParaRPr lang="cs-CZ" sz="1800" dirty="0" smtClean="0"/>
          </a:p>
          <a:p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916113"/>
            <a:ext cx="1733333" cy="27619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671067"/>
            <a:ext cx="5112568" cy="22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Nastavení </a:t>
            </a:r>
            <a:r>
              <a:rPr lang="cs-CZ" sz="3200" dirty="0" smtClean="0"/>
              <a:t>aplikace - </a:t>
            </a:r>
            <a:r>
              <a:rPr lang="cs-CZ" sz="3200" dirty="0"/>
              <a:t>GPS Navigace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spravovat jednotlivá připojení zařízení určování polohy (GPS)</a:t>
            </a:r>
          </a:p>
          <a:p>
            <a:r>
              <a:rPr lang="cs-CZ" sz="1800" dirty="0" smtClean="0"/>
              <a:t>Plavidlo může mít více GPS zařízení a přepínat mezi nimi pomocí volby v seznamu zařízení</a:t>
            </a:r>
          </a:p>
          <a:p>
            <a:r>
              <a:rPr lang="cs-CZ" sz="1800" dirty="0" smtClean="0"/>
              <a:t>Volba </a:t>
            </a:r>
            <a:r>
              <a:rPr lang="cs-CZ" sz="1800" i="1" dirty="0" smtClean="0"/>
              <a:t>Pokročilé </a:t>
            </a:r>
            <a:r>
              <a:rPr lang="cs-CZ" sz="1800" i="1" dirty="0"/>
              <a:t>nastavení</a:t>
            </a:r>
            <a:r>
              <a:rPr lang="cs-CZ" sz="1800" dirty="0"/>
              <a:t> - umožňuje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přesně </a:t>
            </a:r>
            <a:r>
              <a:rPr lang="cs-CZ" sz="1800" dirty="0"/>
              <a:t>nastavit parametry připojení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GPS </a:t>
            </a:r>
            <a:r>
              <a:rPr lang="cs-CZ" sz="1800" dirty="0"/>
              <a:t>zařízení</a:t>
            </a:r>
          </a:p>
          <a:p>
            <a:r>
              <a:rPr lang="cs-CZ" sz="1800" dirty="0" smtClean="0"/>
              <a:t>Tlačítko </a:t>
            </a:r>
            <a:r>
              <a:rPr lang="cs-CZ" sz="1800" i="1" dirty="0" smtClean="0"/>
              <a:t>Přidat</a:t>
            </a:r>
            <a:r>
              <a:rPr lang="cs-CZ" sz="1800" dirty="0" smtClean="0"/>
              <a:t> umožňuje přidat nastavené </a:t>
            </a:r>
            <a:br>
              <a:rPr lang="cs-CZ" sz="1800" dirty="0" smtClean="0"/>
            </a:br>
            <a:r>
              <a:rPr lang="cs-CZ" sz="1800" dirty="0" smtClean="0"/>
              <a:t>zařízení do seznamu zařízení</a:t>
            </a:r>
          </a:p>
          <a:p>
            <a:r>
              <a:rPr lang="cs-CZ" sz="1800" dirty="0" smtClean="0"/>
              <a:t>Tlačítko </a:t>
            </a:r>
            <a:r>
              <a:rPr lang="cs-CZ" sz="1800" i="1" dirty="0" smtClean="0"/>
              <a:t>Detekovat</a:t>
            </a:r>
            <a:r>
              <a:rPr lang="cs-CZ" sz="1800" dirty="0" smtClean="0"/>
              <a:t>  umožňuje automaticky </a:t>
            </a:r>
            <a:br>
              <a:rPr lang="cs-CZ" sz="1800" dirty="0" smtClean="0"/>
            </a:br>
            <a:r>
              <a:rPr lang="cs-CZ" sz="1800" dirty="0" smtClean="0"/>
              <a:t>detekovat připojené GPS </a:t>
            </a:r>
            <a:r>
              <a:rPr lang="cs-CZ" sz="1800" dirty="0"/>
              <a:t>zařízení</a:t>
            </a:r>
          </a:p>
          <a:p>
            <a:endParaRPr lang="cs-CZ" sz="1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700" y="3140968"/>
            <a:ext cx="3275882" cy="273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Nastavení aplikace – NTS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smtClean="0"/>
              <a:t>Interval NTS</a:t>
            </a:r>
            <a:r>
              <a:rPr lang="cs-CZ" dirty="0" smtClean="0"/>
              <a:t> – umožňuje nastavit interval pravidelného načítání zpráv vůdcům plavidel (viz. dále)</a:t>
            </a:r>
            <a:endParaRPr lang="cs-CZ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76" y="3068960"/>
            <a:ext cx="5790476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1" name="Rectangle 25"/>
          <p:cNvSpPr>
            <a:spLocks noChangeArrowheads="1"/>
          </p:cNvSpPr>
          <p:nvPr/>
        </p:nvSpPr>
        <p:spPr bwMode="auto">
          <a:xfrm>
            <a:off x="0" y="2565400"/>
            <a:ext cx="9144000" cy="4292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63713" y="5373688"/>
            <a:ext cx="6400800" cy="863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r">
              <a:buFontTx/>
              <a:buNone/>
            </a:pPr>
            <a:r>
              <a:rPr lang="cs-CZ" sz="1800" dirty="0" smtClean="0">
                <a:solidFill>
                  <a:schemeClr val="bg1"/>
                </a:solidFill>
              </a:rPr>
              <a:t>T-MAPY spol. s r.o. - Vladimír Maršík, Kamil Svoboda</a:t>
            </a:r>
            <a:endParaRPr lang="en-GB" sz="1800" dirty="0">
              <a:solidFill>
                <a:schemeClr val="bg1"/>
              </a:solidFill>
            </a:endParaRPr>
          </a:p>
          <a:p>
            <a:pPr marL="0" indent="0" algn="r">
              <a:buFontTx/>
              <a:buNone/>
            </a:pPr>
            <a:r>
              <a:rPr lang="cs-CZ" sz="1800" dirty="0" smtClean="0">
                <a:solidFill>
                  <a:schemeClr val="bg1"/>
                </a:solidFill>
              </a:rPr>
              <a:t>6. 4. 2016</a:t>
            </a:r>
            <a:r>
              <a:rPr lang="en-GB" sz="1800" dirty="0" smtClean="0">
                <a:solidFill>
                  <a:schemeClr val="bg1"/>
                </a:solidFill>
              </a:rPr>
              <a:t>, </a:t>
            </a:r>
            <a:r>
              <a:rPr lang="cs-CZ" sz="1800" dirty="0" smtClean="0">
                <a:solidFill>
                  <a:schemeClr val="bg1"/>
                </a:solidFill>
              </a:rPr>
              <a:t>Ministerstvo dopravy ČR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ctrTitle"/>
          </p:nvPr>
        </p:nvSpPr>
        <p:spPr bwMode="auto">
          <a:xfrm>
            <a:off x="446088" y="3489325"/>
            <a:ext cx="7772400" cy="20272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IRIS Europe 3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cs-CZ" sz="2000" dirty="0" smtClean="0">
                <a:solidFill>
                  <a:schemeClr val="bg1"/>
                </a:solidFill>
                <a:sym typeface="Wingdings" pitchFamily="2" charset="2"/>
              </a:rPr>
              <a:t>IENC </a:t>
            </a:r>
            <a:r>
              <a:rPr lang="cs-CZ" sz="2000" dirty="0" err="1" smtClean="0">
                <a:solidFill>
                  <a:schemeClr val="bg1"/>
                </a:solidFill>
                <a:sym typeface="Wingdings" pitchFamily="2" charset="2"/>
              </a:rPr>
              <a:t>Viewer</a:t>
            </a:r>
            <a:endParaRPr lang="en-GB" sz="2000" dirty="0">
              <a:solidFill>
                <a:schemeClr val="bg1"/>
              </a:solidFill>
              <a:sym typeface="Wingdings" pitchFamily="2" charset="2"/>
            </a:endParaRPr>
          </a:p>
        </p:txBody>
      </p:sp>
      <p:pic>
        <p:nvPicPr>
          <p:cNvPr id="50203" name="Picture 27" descr="IRIS_3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5888"/>
            <a:ext cx="42481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44" y="254510"/>
            <a:ext cx="2038350" cy="619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1046773"/>
            <a:ext cx="2038350" cy="5100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44" y="1046773"/>
            <a:ext cx="1296144" cy="50682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1" y="1772816"/>
            <a:ext cx="531966" cy="59617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58" y="1797610"/>
            <a:ext cx="1580011" cy="546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Nastavení aplikace – Záznam trasy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Nastavení záznamu sledování pohybu plavidla (viz. dále)</a:t>
            </a:r>
          </a:p>
          <a:p>
            <a:r>
              <a:rPr lang="cs-CZ" sz="1800" dirty="0"/>
              <a:t>Cesta k track logům - cesta k uloženým track logům na disku PC</a:t>
            </a:r>
          </a:p>
          <a:p>
            <a:r>
              <a:rPr lang="cs-CZ" sz="1800" dirty="0"/>
              <a:t>Interval záznamu trasy v sec - interval záznamu trasy v sekundách</a:t>
            </a:r>
          </a:p>
          <a:p>
            <a:r>
              <a:rPr lang="cs-CZ" sz="1800" dirty="0"/>
              <a:t>Vzdálenost mezi logy v m - minimální vzdálenost mezi jednotlivými body, které se zaznamenávají v trase (v metrech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005064"/>
            <a:ext cx="4608512" cy="199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250" y="4858035"/>
            <a:ext cx="2217132" cy="14877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6420197" cy="3959225"/>
          </a:xfrm>
        </p:spPr>
        <p:txBody>
          <a:bodyPr/>
          <a:lstStyle/>
          <a:p>
            <a:r>
              <a:rPr lang="cs-CZ" dirty="0" smtClean="0"/>
              <a:t>IENC </a:t>
            </a:r>
            <a:r>
              <a:rPr lang="cs-CZ" dirty="0" err="1" smtClean="0"/>
              <a:t>Viewer</a:t>
            </a:r>
            <a:r>
              <a:rPr lang="cs-CZ" dirty="0" smtClean="0"/>
              <a:t> umožňuje měnit základní vzhled uživatelského rozhraní podle aktuálních podmínek </a:t>
            </a:r>
            <a:endParaRPr lang="cs-CZ" dirty="0"/>
          </a:p>
          <a:p>
            <a:r>
              <a:rPr lang="cs-CZ" dirty="0" smtClean="0"/>
              <a:t>Volbou </a:t>
            </a:r>
            <a:r>
              <a:rPr lang="cs-CZ" i="1" dirty="0" smtClean="0"/>
              <a:t>Téma</a:t>
            </a:r>
            <a:r>
              <a:rPr lang="cs-CZ" dirty="0" smtClean="0"/>
              <a:t> je možné volit mezi</a:t>
            </a:r>
          </a:p>
          <a:p>
            <a:pPr lvl="1"/>
            <a:r>
              <a:rPr lang="cs-CZ" sz="1600" i="1" dirty="0"/>
              <a:t>Denní téma </a:t>
            </a:r>
            <a:r>
              <a:rPr lang="cs-CZ" sz="1600" dirty="0"/>
              <a:t>je základní výchozí téma aplikace je postaveno na světlých </a:t>
            </a:r>
            <a:r>
              <a:rPr lang="cs-CZ" sz="1600" dirty="0" smtClean="0"/>
              <a:t>barvách</a:t>
            </a:r>
          </a:p>
          <a:p>
            <a:pPr lvl="1"/>
            <a:r>
              <a:rPr lang="cs-CZ" sz="1600" i="1" dirty="0"/>
              <a:t>Noční téma</a:t>
            </a:r>
            <a:r>
              <a:rPr lang="cs-CZ" sz="1600" dirty="0"/>
              <a:t> je postaveno na tmavých barvách a je vhodné pro zobrazení aplikace v tlumeném okolním světle</a:t>
            </a:r>
            <a:r>
              <a:rPr lang="cs-CZ" sz="1600" dirty="0" smtClean="0"/>
              <a:t>.</a:t>
            </a:r>
          </a:p>
          <a:p>
            <a:pPr lvl="1"/>
            <a:r>
              <a:rPr lang="cs-CZ" sz="1600" i="1" dirty="0"/>
              <a:t>Dotykové téma</a:t>
            </a:r>
            <a:r>
              <a:rPr lang="cs-CZ" sz="1600" dirty="0"/>
              <a:t> je speciální zobrazení, vhodné pro dotykové obrazovky. Ovládací prvky a fonty jsou větší pro snazší ovládání pomocí dotykového pera, nebo prsty.</a:t>
            </a:r>
            <a:endParaRPr lang="cs-CZ" sz="16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913449"/>
            <a:ext cx="1733333" cy="27619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276" y="5214353"/>
            <a:ext cx="1750516" cy="116301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4" y="5554586"/>
            <a:ext cx="1750516" cy="11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Prostředí aplikace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81" y="2276872"/>
            <a:ext cx="6753250" cy="3658011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600075" y="1628800"/>
            <a:ext cx="7916863" cy="86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3A7C"/>
              </a:buClr>
              <a:buChar char="•"/>
              <a:defRPr sz="2400">
                <a:solidFill>
                  <a:srgbClr val="1E3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3A7C"/>
              </a:buClr>
              <a:buChar char="•"/>
              <a:defRPr sz="2400">
                <a:solidFill>
                  <a:srgbClr val="1E3A6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E3A7C"/>
              </a:buClr>
              <a:buChar char="•"/>
              <a:defRPr>
                <a:solidFill>
                  <a:srgbClr val="1E3A6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37A7C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1800" dirty="0"/>
              <a:t>Aplikace se skládá ze základního menu, nástrojové lišty, základního mapového okna a sady oken jednotlivých nástrojů.</a:t>
            </a:r>
            <a:endParaRPr lang="cs-CZ" sz="1800" kern="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Nástrojová lišta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2852217"/>
            <a:ext cx="7916863" cy="2448991"/>
          </a:xfrm>
        </p:spPr>
        <p:txBody>
          <a:bodyPr/>
          <a:lstStyle/>
          <a:p>
            <a:r>
              <a:rPr lang="cs-CZ" dirty="0"/>
              <a:t>Nástrojová lišta obsahuje skupiny nástrojů, které slouží k vyvolání specifické </a:t>
            </a:r>
            <a:r>
              <a:rPr lang="cs-CZ" dirty="0" smtClean="0"/>
              <a:t>funkčnosti</a:t>
            </a:r>
          </a:p>
          <a:p>
            <a:r>
              <a:rPr lang="cs-CZ" dirty="0"/>
              <a:t>Vzhled a uspořádání lišty se mění v závislosti na velikosti okna aplikace - pokud se okno zmenší, lišta se přeuspořádá a některé volby se zanoří do podnabídek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4" y="1772816"/>
            <a:ext cx="7916863" cy="8358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Rozmístění oken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4764013" cy="3959225"/>
          </a:xfrm>
        </p:spPr>
        <p:txBody>
          <a:bodyPr/>
          <a:lstStyle/>
          <a:p>
            <a:r>
              <a:rPr lang="cs-CZ" sz="1800" dirty="0"/>
              <a:t>Kromě mapového okna je možné všechna okna upravovat, dle individuálních požadavků uživatele. </a:t>
            </a:r>
            <a:endParaRPr lang="cs-CZ" sz="1800" dirty="0" smtClean="0"/>
          </a:p>
          <a:p>
            <a:r>
              <a:rPr lang="cs-CZ" sz="1800" dirty="0" smtClean="0"/>
              <a:t>Je </a:t>
            </a:r>
            <a:r>
              <a:rPr lang="cs-CZ" sz="1800" dirty="0"/>
              <a:t>možné měnit jejich velikost, vzájemné vztahy a </a:t>
            </a:r>
            <a:r>
              <a:rPr lang="cs-CZ" sz="1800" dirty="0" smtClean="0"/>
              <a:t>přichycení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Jednotlivá </a:t>
            </a:r>
            <a:r>
              <a:rPr lang="cs-CZ" sz="1400" dirty="0"/>
              <a:t>okna lze myší chytit za záhlaví a přesunout na nové místo. Okno může být umístěno volně v prostoru aplikace - nebo i mimo aplikaci (např. na samostatném monitoru).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Dále </a:t>
            </a:r>
            <a:r>
              <a:rPr lang="cs-CZ" sz="1400" dirty="0"/>
              <a:t>je možné okno přichytit k okrajům aplikace, nebo k ostatním oknům. K tomu se využívá kontextové nabídky, která se mění v průběhu posouvání okna vůči ostatním oknům. 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Aplikaci </a:t>
            </a:r>
            <a:r>
              <a:rPr lang="cs-CZ" sz="1400" dirty="0"/>
              <a:t>tak lze přesně přizpůsobit monitoru a potřebám</a:t>
            </a:r>
            <a:r>
              <a:rPr lang="cs-CZ" sz="1800" dirty="0"/>
              <a:t> </a:t>
            </a:r>
            <a:r>
              <a:rPr lang="cs-CZ" sz="1400" dirty="0"/>
              <a:t>uživatele.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590199"/>
            <a:ext cx="3745777" cy="41430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Skrývání a zobrazení oken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/>
              <a:t>Každé </a:t>
            </a:r>
            <a:r>
              <a:rPr lang="cs-CZ" sz="2000" dirty="0"/>
              <a:t>okno může být </a:t>
            </a:r>
            <a:r>
              <a:rPr lang="cs-CZ" sz="2000" dirty="0" smtClean="0"/>
              <a:t>v jednom ze stavů:</a:t>
            </a:r>
            <a:endParaRPr lang="cs-CZ" sz="2000" dirty="0"/>
          </a:p>
          <a:p>
            <a:r>
              <a:rPr lang="cs-CZ" sz="1800" i="1" dirty="0"/>
              <a:t>Viditelné</a:t>
            </a:r>
            <a:r>
              <a:rPr lang="cs-CZ" sz="1800" dirty="0"/>
              <a:t> - okno je pevně přichyceno na konkrétním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místě </a:t>
            </a:r>
            <a:r>
              <a:rPr lang="cs-CZ" sz="1800" dirty="0"/>
              <a:t>aplikace</a:t>
            </a:r>
          </a:p>
          <a:p>
            <a:r>
              <a:rPr lang="cs-CZ" sz="1800" i="1" dirty="0"/>
              <a:t>Skryté</a:t>
            </a:r>
            <a:r>
              <a:rPr lang="cs-CZ" sz="1800" dirty="0"/>
              <a:t> - okno je možné skrýt pomocí křížku v pravé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horní </a:t>
            </a:r>
            <a:r>
              <a:rPr lang="cs-CZ" sz="1800" dirty="0"/>
              <a:t>části okna, nebo pomocí volby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b="1" i="1" dirty="0" smtClean="0"/>
              <a:t>Základní </a:t>
            </a:r>
            <a:r>
              <a:rPr lang="cs-CZ" sz="1800" b="1" i="1" dirty="0"/>
              <a:t>menu &gt; Okna</a:t>
            </a:r>
            <a:r>
              <a:rPr lang="cs-CZ" sz="1800" dirty="0"/>
              <a:t>, kde se </a:t>
            </a:r>
            <a:r>
              <a:rPr lang="cs-CZ" sz="1800" b="1" dirty="0"/>
              <a:t>odškrtne vybrané </a:t>
            </a:r>
            <a:r>
              <a:rPr lang="cs-CZ" sz="1800" b="1" dirty="0" smtClean="0"/>
              <a:t/>
            </a:r>
            <a:br>
              <a:rPr lang="cs-CZ" sz="1800" b="1" dirty="0" smtClean="0"/>
            </a:br>
            <a:r>
              <a:rPr lang="cs-CZ" sz="1800" b="1" dirty="0" smtClean="0"/>
              <a:t>okno</a:t>
            </a:r>
            <a:r>
              <a:rPr lang="cs-CZ" sz="1800" dirty="0"/>
              <a:t>. </a:t>
            </a:r>
            <a:r>
              <a:rPr lang="cs-CZ" sz="1800" dirty="0" smtClean="0"/>
              <a:t>Zaškrtnutím </a:t>
            </a:r>
            <a:r>
              <a:rPr lang="cs-CZ" sz="1800" dirty="0"/>
              <a:t>lze okno zase zobrazit</a:t>
            </a:r>
            <a:r>
              <a:rPr lang="cs-CZ" sz="1800" dirty="0" smtClean="0"/>
              <a:t>.</a:t>
            </a:r>
          </a:p>
          <a:p>
            <a:r>
              <a:rPr lang="cs-CZ" sz="1800" i="1" dirty="0"/>
              <a:t>Dynamicky viditelné/skryté</a:t>
            </a:r>
            <a:r>
              <a:rPr lang="cs-CZ" sz="1800" dirty="0"/>
              <a:t> - okno lze dynamicky skrývat, resp. zobrazovat podle toho, zda v něm uživatel aktivně pracuje, nebo ne. Dynamické skrývání u okna se zapne pomocí kliknutí na </a:t>
            </a:r>
            <a:r>
              <a:rPr lang="cs-CZ" sz="1800" b="1" dirty="0"/>
              <a:t>symbol špendlíku </a:t>
            </a:r>
            <a:r>
              <a:rPr lang="cs-CZ" sz="1800" dirty="0"/>
              <a:t>v pravém horním rohu okna. Jakmile myš opustí oblast okna, zmenší se do úzké lišty k přilehlému okraji obrazovky. Najetím myší na lištu se okno opět zvětší.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724" y="4509120"/>
            <a:ext cx="942857" cy="4476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350" y="1901637"/>
            <a:ext cx="2112231" cy="201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a uživatelský layout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7916863" cy="3959225"/>
          </a:xfrm>
        </p:spPr>
        <p:txBody>
          <a:bodyPr/>
          <a:lstStyle/>
          <a:p>
            <a:r>
              <a:rPr lang="cs-CZ" sz="1800" i="1" dirty="0" smtClean="0"/>
              <a:t>Layout - rozložení jednotlivých oken v hlavním okně aplikace</a:t>
            </a:r>
          </a:p>
          <a:p>
            <a:r>
              <a:rPr lang="cs-CZ" sz="1800" dirty="0" smtClean="0"/>
              <a:t>Pomocí tlačítek </a:t>
            </a:r>
            <a:r>
              <a:rPr lang="cs-CZ" sz="1800" i="1" dirty="0" smtClean="0"/>
              <a:t>Základní layout</a:t>
            </a:r>
            <a:r>
              <a:rPr lang="cs-CZ" sz="1800" dirty="0" smtClean="0"/>
              <a:t> a </a:t>
            </a:r>
            <a:r>
              <a:rPr lang="cs-CZ" sz="1800" i="1" dirty="0" smtClean="0"/>
              <a:t>Uživatelský layout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lze rychle přepínat mezi dvěma rozloženími oken aplikace</a:t>
            </a:r>
          </a:p>
          <a:p>
            <a:r>
              <a:rPr lang="cs-CZ" sz="1800" i="1" dirty="0" smtClean="0"/>
              <a:t>Základní layout - </a:t>
            </a:r>
            <a:r>
              <a:rPr lang="cs-CZ" sz="1800" dirty="0"/>
              <a:t>Nastaví </a:t>
            </a:r>
            <a:r>
              <a:rPr lang="cs-CZ" sz="1800" dirty="0" smtClean="0"/>
              <a:t>výchozí rozložení </a:t>
            </a:r>
            <a:r>
              <a:rPr lang="cs-CZ" sz="1800" dirty="0"/>
              <a:t>oken aplikace, ve kterém v levé části mapové okno a v pravé části další okna - AIS, Track </a:t>
            </a:r>
            <a:r>
              <a:rPr lang="cs-CZ" sz="1800" dirty="0" err="1"/>
              <a:t>manager</a:t>
            </a:r>
            <a:r>
              <a:rPr lang="cs-CZ" sz="1800" dirty="0"/>
              <a:t>, atd</a:t>
            </a:r>
            <a:r>
              <a:rPr lang="cs-CZ" sz="1800" dirty="0" smtClean="0"/>
              <a:t>.</a:t>
            </a:r>
          </a:p>
          <a:p>
            <a:r>
              <a:rPr lang="cs-CZ" sz="1800" i="1" dirty="0" smtClean="0"/>
              <a:t>Uživatelský layout - </a:t>
            </a:r>
            <a:r>
              <a:rPr lang="cs-CZ" sz="1800" dirty="0" smtClean="0"/>
              <a:t>Pomocí </a:t>
            </a:r>
            <a:r>
              <a:rPr lang="cs-CZ" sz="1800" dirty="0"/>
              <a:t>tohoto tlačítka je možné si uložit, případně vyvolat vlastní rozložení oken. Uživatel může přesunout jednotlivá okna po obrazovce, vytvořit si z nich záložky, skrýt je, atd. Nastavené rozložení pak může uložit pomocí volby </a:t>
            </a:r>
            <a:r>
              <a:rPr lang="cs-CZ" sz="1800" i="1" dirty="0"/>
              <a:t>Uživatelský layout &gt; Ulož layout.</a:t>
            </a:r>
            <a:endParaRPr lang="cs-CZ" sz="1800" dirty="0"/>
          </a:p>
          <a:p>
            <a:pPr lvl="1"/>
            <a:r>
              <a:rPr lang="cs-CZ" sz="1800" dirty="0"/>
              <a:t>Načtení uloženého layout pak provede pomocí volby </a:t>
            </a:r>
            <a:r>
              <a:rPr lang="cs-CZ" sz="1800" i="1" dirty="0"/>
              <a:t>Uživatelský layout &gt; Načti layout.</a:t>
            </a:r>
            <a:r>
              <a:rPr lang="cs-CZ" sz="1800" dirty="0"/>
              <a:t> Volba je aktivní pouze v případě, že je nějaký uživatelský layout uložen.</a:t>
            </a:r>
            <a:endParaRPr lang="cs-CZ" sz="1800" i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1988840"/>
            <a:ext cx="1356253" cy="7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Mapové okno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7916863" cy="4033167"/>
          </a:xfrm>
        </p:spPr>
        <p:txBody>
          <a:bodyPr/>
          <a:lstStyle/>
          <a:p>
            <a:r>
              <a:rPr lang="cs-CZ" sz="2000" dirty="0" smtClean="0"/>
              <a:t>Mapové okno zobrazuje celkovou situaci na plavební dráze plavidla.</a:t>
            </a:r>
          </a:p>
          <a:p>
            <a:r>
              <a:rPr lang="cs-CZ" sz="1800" dirty="0"/>
              <a:t>Základní operace v mapě lze provádět přímo myší, bez použití grafických ovládacích prvků</a:t>
            </a:r>
          </a:p>
          <a:p>
            <a:pPr lvl="1"/>
            <a:r>
              <a:rPr lang="cs-CZ" sz="1800" i="1" dirty="0"/>
              <a:t>Posun </a:t>
            </a:r>
            <a:r>
              <a:rPr lang="cs-CZ" sz="1800" dirty="0"/>
              <a:t>- uchopením a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tažením </a:t>
            </a:r>
            <a:r>
              <a:rPr lang="cs-CZ" sz="1800" dirty="0"/>
              <a:t>myší.</a:t>
            </a:r>
          </a:p>
          <a:p>
            <a:pPr lvl="1"/>
            <a:r>
              <a:rPr lang="cs-CZ" sz="1800" i="1" dirty="0"/>
              <a:t>Přiblížení </a:t>
            </a:r>
            <a:r>
              <a:rPr lang="cs-CZ" sz="1800" dirty="0"/>
              <a:t>- otočení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kolečkem </a:t>
            </a:r>
            <a:r>
              <a:rPr lang="cs-CZ" sz="1800" dirty="0"/>
              <a:t>myši od sebe.</a:t>
            </a:r>
          </a:p>
          <a:p>
            <a:pPr lvl="1"/>
            <a:r>
              <a:rPr lang="cs-CZ" sz="1800" i="1" dirty="0"/>
              <a:t>Oddálení </a:t>
            </a:r>
            <a:r>
              <a:rPr lang="cs-CZ" sz="1800" dirty="0"/>
              <a:t>- otočení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kolečkem </a:t>
            </a:r>
            <a:r>
              <a:rPr lang="cs-CZ" sz="1800" dirty="0"/>
              <a:t>myši k sobě.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140968"/>
            <a:ext cx="4994324" cy="24482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Ovládání pomocí ovládacího prvku ESRI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Ovládací prvek ESRI, který je </a:t>
            </a:r>
            <a:r>
              <a:rPr lang="cs-CZ" sz="1800" dirty="0" smtClean="0"/>
              <a:t>umístěn</a:t>
            </a:r>
            <a:r>
              <a:rPr lang="cs-CZ" sz="1800" dirty="0"/>
              <a:t> (polo-průhledný)</a:t>
            </a:r>
            <a:r>
              <a:rPr lang="cs-CZ" sz="1800" dirty="0" smtClean="0"/>
              <a:t> </a:t>
            </a:r>
            <a:r>
              <a:rPr lang="cs-CZ" sz="1800" dirty="0"/>
              <a:t>v </a:t>
            </a:r>
            <a:r>
              <a:rPr lang="cs-CZ" sz="1800" dirty="0" smtClean="0"/>
              <a:t>pravé </a:t>
            </a:r>
            <a:r>
              <a:rPr lang="cs-CZ" sz="1800" dirty="0"/>
              <a:t>dolní části mapy, umožňuje provádět s mapou výše uvedené základní, ale i další </a:t>
            </a:r>
            <a:r>
              <a:rPr lang="cs-CZ" sz="1800" dirty="0" smtClean="0"/>
              <a:t>operace</a:t>
            </a:r>
          </a:p>
          <a:p>
            <a:r>
              <a:rPr lang="cs-CZ" sz="1800" dirty="0"/>
              <a:t>Kliknutím na šipky na kružnici je možné provést posun mapy</a:t>
            </a:r>
          </a:p>
          <a:p>
            <a:r>
              <a:rPr lang="cs-CZ" sz="1800" dirty="0"/>
              <a:t>Kliknutím na tlačítka + a -, nebo posunem posuvníku v levé části, je možné provést přiblížení/oddálení mapy</a:t>
            </a:r>
          </a:p>
          <a:p>
            <a:r>
              <a:rPr lang="cs-CZ" sz="1800" dirty="0"/>
              <a:t>Uživatel si ale také může natočit libovolně mapu, </a:t>
            </a:r>
            <a:r>
              <a:rPr lang="cs-CZ" sz="1800" dirty="0" smtClean="0"/>
              <a:t>pomocí </a:t>
            </a:r>
            <a:br>
              <a:rPr lang="cs-CZ" sz="1800" dirty="0" smtClean="0"/>
            </a:br>
            <a:r>
              <a:rPr lang="cs-CZ" sz="1800" dirty="0" smtClean="0"/>
              <a:t>chycení </a:t>
            </a:r>
            <a:r>
              <a:rPr lang="cs-CZ" sz="1800" dirty="0"/>
              <a:t>kružnice ovládacího prvku myší a otočením</a:t>
            </a:r>
          </a:p>
          <a:p>
            <a:pPr lvl="1"/>
            <a:r>
              <a:rPr lang="cs-CZ" sz="1600" dirty="0"/>
              <a:t>Navrácení do základní orientace pomocí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tlačítka </a:t>
            </a:r>
            <a:r>
              <a:rPr lang="cs-CZ" sz="1600" i="1" dirty="0"/>
              <a:t>Reset </a:t>
            </a:r>
            <a:r>
              <a:rPr lang="cs-CZ" sz="1600" i="1" dirty="0" err="1"/>
              <a:t>North</a:t>
            </a:r>
            <a:endParaRPr lang="cs-CZ" sz="1800" dirty="0"/>
          </a:p>
          <a:p>
            <a:r>
              <a:rPr lang="cs-CZ" sz="1800" dirty="0"/>
              <a:t>Kliknutím na </a:t>
            </a:r>
            <a:r>
              <a:rPr lang="cs-CZ" sz="1800" dirty="0" smtClean="0"/>
              <a:t>symbol </a:t>
            </a:r>
            <a:r>
              <a:rPr lang="cs-CZ" sz="1800" dirty="0"/>
              <a:t>globusu se provede nastavení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oddálení </a:t>
            </a:r>
            <a:r>
              <a:rPr lang="cs-CZ" sz="1800" dirty="0"/>
              <a:t>mapy na celkový </a:t>
            </a:r>
            <a:r>
              <a:rPr lang="cs-CZ" sz="1800" dirty="0" err="1"/>
              <a:t>extent</a:t>
            </a:r>
            <a:r>
              <a:rPr lang="cs-CZ" sz="1800" dirty="0"/>
              <a:t> zobrazených dat</a:t>
            </a:r>
            <a:endParaRPr lang="cs-CZ" sz="2000" dirty="0"/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4055886"/>
            <a:ext cx="2123810" cy="18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v mapě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7149311" cy="3959225"/>
          </a:xfrm>
        </p:spPr>
        <p:txBody>
          <a:bodyPr/>
          <a:lstStyle/>
          <a:p>
            <a:r>
              <a:rPr lang="cs-CZ" sz="1800" dirty="0"/>
              <a:t>Aplikace umožňuje </a:t>
            </a:r>
            <a:r>
              <a:rPr lang="cs-CZ" sz="1800" dirty="0" smtClean="0"/>
              <a:t>měření </a:t>
            </a:r>
            <a:r>
              <a:rPr lang="cs-CZ" sz="1800" dirty="0"/>
              <a:t>vzdálenosti na mapě. </a:t>
            </a:r>
            <a:endParaRPr lang="cs-CZ" sz="1800" dirty="0" smtClean="0"/>
          </a:p>
          <a:p>
            <a:r>
              <a:rPr lang="cs-CZ" sz="1800" dirty="0" smtClean="0"/>
              <a:t>V </a:t>
            </a:r>
            <a:r>
              <a:rPr lang="cs-CZ" sz="1800" dirty="0"/>
              <a:t>levé dolní části mapy je ovládací prvek </a:t>
            </a:r>
            <a:r>
              <a:rPr lang="cs-CZ" sz="1800" i="1" dirty="0"/>
              <a:t>Měření, </a:t>
            </a:r>
            <a:r>
              <a:rPr lang="cs-CZ" sz="1800" i="1" dirty="0" smtClean="0"/>
              <a:t/>
            </a:r>
            <a:br>
              <a:rPr lang="cs-CZ" sz="1800" i="1" dirty="0" smtClean="0"/>
            </a:br>
            <a:r>
              <a:rPr lang="cs-CZ" sz="1800" dirty="0" smtClean="0"/>
              <a:t>jehož </a:t>
            </a:r>
            <a:r>
              <a:rPr lang="cs-CZ" sz="1800" dirty="0"/>
              <a:t>rozbalením se zpřístupní dva nástroje měření </a:t>
            </a:r>
            <a:r>
              <a:rPr lang="cs-CZ" sz="1800" dirty="0" smtClean="0"/>
              <a:t>vzdálenosti</a:t>
            </a:r>
          </a:p>
          <a:p>
            <a:r>
              <a:rPr lang="cs-CZ" sz="1800" dirty="0"/>
              <a:t>Pomocí prvního nástroje je možné změřit vzdálenost pomocí lomené čáry. Je tak možné změřit přibližné vzdálenost v plavební dráze, apod. Postupným klikáním do mapy se měří vzdálenost pro jednotlivé úsečky a také jejich součet. Měření se ukončí </a:t>
            </a:r>
            <a:r>
              <a:rPr lang="cs-CZ" sz="1800" dirty="0" smtClean="0"/>
              <a:t>dvojklikem</a:t>
            </a:r>
          </a:p>
          <a:p>
            <a:r>
              <a:rPr lang="cs-CZ" sz="1800" dirty="0"/>
              <a:t>Pomocí druhého nástroje je možné změřit vzdálenost od určitého bodu, společně se zobrazením vzdálenostní </a:t>
            </a:r>
            <a:r>
              <a:rPr lang="cs-CZ" sz="1800" dirty="0" smtClean="0"/>
              <a:t>kružnicí</a:t>
            </a:r>
          </a:p>
          <a:p>
            <a:endParaRPr lang="cs-CZ" sz="1800" dirty="0"/>
          </a:p>
          <a:p>
            <a:r>
              <a:rPr lang="cs-CZ" sz="1600" dirty="0"/>
              <a:t>Mapa zobrazuje </a:t>
            </a:r>
            <a:r>
              <a:rPr lang="cs-CZ" sz="1600" dirty="0" smtClean="0"/>
              <a:t>také aktuální </a:t>
            </a:r>
            <a:r>
              <a:rPr lang="cs-CZ" sz="1600" dirty="0"/>
              <a:t>měřítko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 </a:t>
            </a:r>
            <a:r>
              <a:rPr lang="cs-CZ" sz="1600" dirty="0"/>
              <a:t>informačním panelu ve spodní části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340" y="1799868"/>
            <a:ext cx="914286" cy="7809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8859" y="2622297"/>
            <a:ext cx="1273767" cy="17310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894" y="4691451"/>
            <a:ext cx="1583687" cy="124646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5157192"/>
            <a:ext cx="1180952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9" name="Rectangle 11"/>
          <p:cNvSpPr>
            <a:spLocks noGrp="1" noChangeArrowheads="1"/>
          </p:cNvSpPr>
          <p:nvPr>
            <p:ph type="title"/>
          </p:nvPr>
        </p:nvSpPr>
        <p:spPr>
          <a:xfrm>
            <a:off x="755576" y="477044"/>
            <a:ext cx="7124079" cy="647700"/>
          </a:xfrm>
          <a:noFill/>
          <a:ln/>
        </p:spPr>
        <p:txBody>
          <a:bodyPr/>
          <a:lstStyle/>
          <a:p>
            <a:r>
              <a:rPr lang="cs-CZ" dirty="0" smtClean="0"/>
              <a:t>Agenda školení</a:t>
            </a:r>
            <a:endParaRPr lang="de-DE" dirty="0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683569" y="1412776"/>
            <a:ext cx="7920880" cy="4608612"/>
          </a:xfrm>
          <a:noFill/>
          <a:ln/>
        </p:spPr>
        <p:txBody>
          <a:bodyPr/>
          <a:lstStyle/>
          <a:p>
            <a:r>
              <a:rPr lang="cs-CZ" sz="2000" dirty="0" smtClean="0"/>
              <a:t>Krátké představení firmy T-MAPY </a:t>
            </a:r>
          </a:p>
          <a:p>
            <a:r>
              <a:rPr lang="cs-CZ" sz="2000" dirty="0" smtClean="0"/>
              <a:t>Představení produktu IENC </a:t>
            </a:r>
            <a:r>
              <a:rPr lang="cs-CZ" sz="2000" dirty="0" err="1" smtClean="0"/>
              <a:t>Viewer</a:t>
            </a:r>
            <a:endParaRPr lang="cs-CZ" sz="2000" dirty="0" smtClean="0"/>
          </a:p>
          <a:p>
            <a:r>
              <a:rPr lang="cs-CZ" sz="2000" dirty="0" smtClean="0"/>
              <a:t>Instalace, základní technické požadavky</a:t>
            </a:r>
          </a:p>
          <a:p>
            <a:r>
              <a:rPr lang="cs-CZ" sz="2000" dirty="0" smtClean="0"/>
              <a:t>Správa </a:t>
            </a:r>
            <a:r>
              <a:rPr lang="cs-CZ" sz="2000" dirty="0"/>
              <a:t>mapových </a:t>
            </a:r>
            <a:r>
              <a:rPr lang="cs-CZ" sz="2000" dirty="0" smtClean="0"/>
              <a:t>dat a nastavení aplikace</a:t>
            </a:r>
          </a:p>
          <a:p>
            <a:r>
              <a:rPr lang="cs-CZ" sz="2000" dirty="0" smtClean="0"/>
              <a:t>Základní ovládání, prostředí </a:t>
            </a:r>
            <a:r>
              <a:rPr lang="cs-CZ" sz="2000" dirty="0"/>
              <a:t>aplikace</a:t>
            </a:r>
          </a:p>
          <a:p>
            <a:r>
              <a:rPr lang="cs-CZ" sz="2000" dirty="0" smtClean="0"/>
              <a:t>Hloubková data</a:t>
            </a:r>
          </a:p>
          <a:p>
            <a:r>
              <a:rPr lang="cs-CZ" sz="2000" dirty="0" smtClean="0"/>
              <a:t>NTS, zprávy do střediska RIS</a:t>
            </a:r>
          </a:p>
          <a:p>
            <a:r>
              <a:rPr lang="cs-CZ" sz="2000" dirty="0" smtClean="0"/>
              <a:t>Sledování pohybu plavidla a záznam trasy</a:t>
            </a:r>
          </a:p>
          <a:p>
            <a:r>
              <a:rPr lang="cs-CZ" sz="2000" dirty="0" smtClean="0"/>
              <a:t>Praktická ukázka</a:t>
            </a:r>
          </a:p>
          <a:p>
            <a:r>
              <a:rPr lang="cs-CZ" sz="2000" dirty="0" smtClean="0"/>
              <a:t>Otázky a diskuze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okno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5700117" cy="3959225"/>
          </a:xfrm>
        </p:spPr>
        <p:txBody>
          <a:bodyPr/>
          <a:lstStyle/>
          <a:p>
            <a:r>
              <a:rPr lang="cs-CZ" sz="1800" dirty="0"/>
              <a:t>Informační okno v mapě poskytuje základní informace o stavu systému GPS, o poloze lodi a poloze kurzoru v </a:t>
            </a:r>
            <a:r>
              <a:rPr lang="cs-CZ" sz="1800" dirty="0" smtClean="0"/>
              <a:t>mapě</a:t>
            </a:r>
          </a:p>
          <a:p>
            <a:r>
              <a:rPr lang="cs-CZ" sz="1800" dirty="0"/>
              <a:t>Na horním okraji informačního okna jsou dispozici tyto </a:t>
            </a:r>
            <a:r>
              <a:rPr lang="cs-CZ" sz="1800" dirty="0" smtClean="0"/>
              <a:t>prvky</a:t>
            </a:r>
          </a:p>
          <a:p>
            <a:pPr lvl="1"/>
            <a:r>
              <a:rPr lang="cs-CZ" sz="1400" dirty="0" smtClean="0"/>
              <a:t>Tlačítko </a:t>
            </a:r>
            <a:r>
              <a:rPr lang="cs-CZ" sz="1400" dirty="0"/>
              <a:t>skrytí / zobrazení informačního okna</a:t>
            </a:r>
          </a:p>
          <a:p>
            <a:pPr lvl="1"/>
            <a:r>
              <a:rPr lang="cs-CZ" sz="1400" dirty="0"/>
              <a:t>Tlačítko zmenšení / zvětšení fontu informačního okna - vhodné pro zlepšení čitelnosti ve zhoršených podmínkách viditelnosti</a:t>
            </a:r>
          </a:p>
          <a:p>
            <a:pPr lvl="1"/>
            <a:r>
              <a:rPr lang="cs-CZ" sz="1400" dirty="0"/>
              <a:t>Poslední čas fixu </a:t>
            </a:r>
            <a:r>
              <a:rPr lang="cs-CZ" sz="1400" dirty="0" smtClean="0"/>
              <a:t>GPS</a:t>
            </a:r>
          </a:p>
          <a:p>
            <a:r>
              <a:rPr lang="cs-CZ" sz="1600" i="1" dirty="0" smtClean="0"/>
              <a:t>GPS fix </a:t>
            </a:r>
            <a:r>
              <a:rPr lang="cs-CZ" sz="1600" dirty="0" smtClean="0"/>
              <a:t>- v </a:t>
            </a:r>
            <a:r>
              <a:rPr lang="cs-CZ" sz="1600" dirty="0"/>
              <a:t>druhé části informačního okna je zobrazen status systému GPS. Pokud je zobrazen zeleně, je k dispozici GPS fix. Červené zobrazení znamená problém s připojením k systému GPS, nebo získání GPS fix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80657"/>
            <a:ext cx="2448272" cy="40804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okno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5700117" cy="3959225"/>
          </a:xfrm>
        </p:spPr>
        <p:txBody>
          <a:bodyPr/>
          <a:lstStyle/>
          <a:p>
            <a:r>
              <a:rPr lang="cs-CZ" sz="1600" i="1" dirty="0" smtClean="0"/>
              <a:t>Loď</a:t>
            </a:r>
            <a:r>
              <a:rPr lang="cs-CZ" sz="1600" dirty="0" smtClean="0"/>
              <a:t> - ve </a:t>
            </a:r>
            <a:r>
              <a:rPr lang="cs-CZ" sz="1600" dirty="0"/>
              <a:t>třetí části informačního okna jsou zobrazeny informace </a:t>
            </a:r>
            <a:r>
              <a:rPr lang="cs-CZ" sz="1600" dirty="0" smtClean="0"/>
              <a:t>plavidle</a:t>
            </a:r>
          </a:p>
          <a:p>
            <a:pPr lvl="1"/>
            <a:r>
              <a:rPr lang="cs-CZ" sz="1400" dirty="0"/>
              <a:t>Poloha plavidla (WGS84 souřadnice)</a:t>
            </a:r>
          </a:p>
          <a:p>
            <a:pPr lvl="1"/>
            <a:r>
              <a:rPr lang="cs-CZ" sz="1400" dirty="0"/>
              <a:t>Aktuální azimut</a:t>
            </a:r>
          </a:p>
          <a:p>
            <a:pPr lvl="1"/>
            <a:r>
              <a:rPr lang="cs-CZ" sz="1400" dirty="0"/>
              <a:t>Aktuální rychlost</a:t>
            </a:r>
          </a:p>
          <a:p>
            <a:pPr lvl="1"/>
            <a:r>
              <a:rPr lang="cs-CZ" sz="1400" dirty="0"/>
              <a:t>Aktuální hloubka v místě plavidla</a:t>
            </a:r>
          </a:p>
          <a:p>
            <a:r>
              <a:rPr lang="cs-CZ" sz="1600" i="1" dirty="0" smtClean="0"/>
              <a:t>Kurzor</a:t>
            </a:r>
            <a:r>
              <a:rPr lang="cs-CZ" sz="1600" dirty="0" smtClean="0"/>
              <a:t> - ve </a:t>
            </a:r>
            <a:r>
              <a:rPr lang="cs-CZ" sz="1600" dirty="0"/>
              <a:t>čtvrté části informačního okna jsou zobrazeny informace o kurzoru </a:t>
            </a:r>
            <a:r>
              <a:rPr lang="cs-CZ" sz="1600" dirty="0" smtClean="0"/>
              <a:t>myši</a:t>
            </a:r>
          </a:p>
          <a:p>
            <a:pPr lvl="1"/>
            <a:r>
              <a:rPr lang="cs-CZ" sz="1400" dirty="0"/>
              <a:t>WGS84 souřadnice kurzoru na mapě</a:t>
            </a:r>
          </a:p>
          <a:p>
            <a:pPr lvl="1"/>
            <a:r>
              <a:rPr lang="cs-CZ" sz="1400" dirty="0"/>
              <a:t>Aktuální azimut kurzoru myši vůči plavidlu v mapě</a:t>
            </a:r>
          </a:p>
          <a:p>
            <a:pPr lvl="1"/>
            <a:r>
              <a:rPr lang="cs-CZ" sz="1400" dirty="0"/>
              <a:t>Aktuální vzdálenost kurzoru myši od plavidla v mapě</a:t>
            </a:r>
          </a:p>
          <a:p>
            <a:pPr lvl="1"/>
            <a:r>
              <a:rPr lang="cs-CZ" sz="1400" dirty="0"/>
              <a:t>Aktuální hloubka pod kurzorem myši v mapě (včetně korekce)</a:t>
            </a:r>
          </a:p>
          <a:p>
            <a:pPr lvl="1"/>
            <a:r>
              <a:rPr lang="cs-CZ" sz="1400" dirty="0"/>
              <a:t>Aktuální hodnota korekce výšky </a:t>
            </a:r>
            <a:r>
              <a:rPr lang="cs-CZ" sz="1400" dirty="0" smtClean="0"/>
              <a:t>hladiny</a:t>
            </a:r>
            <a:endParaRPr lang="cs-CZ" sz="1000" dirty="0" smtClean="0"/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1880657"/>
            <a:ext cx="2448272" cy="40804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Informace o plavebních značkách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7500317" cy="3959225"/>
          </a:xfrm>
        </p:spPr>
        <p:txBody>
          <a:bodyPr/>
          <a:lstStyle/>
          <a:p>
            <a:r>
              <a:rPr lang="cs-CZ" sz="2000" dirty="0" smtClean="0"/>
              <a:t>Na nástrojové liště, ve </a:t>
            </a:r>
            <a:r>
              <a:rPr lang="cs-CZ" sz="2000" dirty="0"/>
              <a:t>skupině </a:t>
            </a:r>
            <a:r>
              <a:rPr lang="cs-CZ" sz="2000" i="1" dirty="0"/>
              <a:t>Prvky mapy</a:t>
            </a:r>
            <a:r>
              <a:rPr lang="cs-CZ" sz="2000" dirty="0"/>
              <a:t> je jediné tlačítko </a:t>
            </a:r>
            <a:r>
              <a:rPr lang="cs-CZ" sz="2000" i="1" dirty="0"/>
              <a:t>Informace</a:t>
            </a:r>
            <a:r>
              <a:rPr lang="cs-CZ" sz="2000" dirty="0"/>
              <a:t>, pomocí kterého je možné zapnout funkci zobrazování detailních informací o plavebních značkách a dalších prvcích mapy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Po zapnutím funkce je možné kliknout na vybranou plavební značku a zobrazí </a:t>
            </a:r>
            <a:r>
              <a:rPr lang="cs-CZ" sz="2000" dirty="0" smtClean="0"/>
              <a:t>se </a:t>
            </a:r>
            <a:r>
              <a:rPr lang="cs-CZ" sz="2000" dirty="0"/>
              <a:t>její popis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Pomocí křížku v pravém horním rohu lze</a:t>
            </a:r>
            <a:br>
              <a:rPr lang="cs-CZ" sz="2000" dirty="0" smtClean="0"/>
            </a:br>
            <a:r>
              <a:rPr lang="cs-CZ" sz="2000" dirty="0" smtClean="0"/>
              <a:t>popis značky zavřít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6" y="2070504"/>
            <a:ext cx="638095" cy="8666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101" y="3861048"/>
            <a:ext cx="2699480" cy="20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Hloubková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844824"/>
            <a:ext cx="7916863" cy="3959225"/>
          </a:xfrm>
        </p:spPr>
        <p:txBody>
          <a:bodyPr/>
          <a:lstStyle/>
          <a:p>
            <a:r>
              <a:rPr lang="cs-CZ" sz="1800" dirty="0" smtClean="0"/>
              <a:t>IENC </a:t>
            </a:r>
            <a:r>
              <a:rPr lang="cs-CZ" sz="1800" dirty="0" err="1" smtClean="0"/>
              <a:t>Viewer</a:t>
            </a:r>
            <a:r>
              <a:rPr lang="cs-CZ" sz="1800" dirty="0" smtClean="0"/>
              <a:t> pracuje s aktuálními hloubkovými daty v jednotlivých úsecích plavební dráhy</a:t>
            </a:r>
          </a:p>
          <a:p>
            <a:r>
              <a:rPr lang="cs-CZ" sz="1800" dirty="0" smtClean="0"/>
              <a:t>Umožňuje nastavit ponor plavidla a bezpečnostní marži a k tomu buďto stáhnout (v případě připojení k internetu), nebo ručně nastavit korekce vodní hladiny</a:t>
            </a:r>
          </a:p>
          <a:p>
            <a:r>
              <a:rPr lang="cs-CZ" sz="1800" dirty="0" smtClean="0"/>
              <a:t>Na základě těchto informací pak dynamicky vykresluje aktuální splavnost jednotlivých úseků plavební dráhy</a:t>
            </a:r>
          </a:p>
          <a:p>
            <a:pPr lvl="1"/>
            <a:r>
              <a:rPr lang="cs-CZ" sz="1400" dirty="0"/>
              <a:t>Místa v plavební dráze, která jsou splavná s nastaveným ponorem i marží zároveň, se zobrazují nejsvětlejší </a:t>
            </a:r>
            <a:r>
              <a:rPr lang="cs-CZ" sz="1400" dirty="0" smtClean="0"/>
              <a:t>modrou </a:t>
            </a:r>
            <a:br>
              <a:rPr lang="cs-CZ" sz="1400" dirty="0" smtClean="0"/>
            </a:br>
            <a:r>
              <a:rPr lang="cs-CZ" sz="1400" dirty="0" smtClean="0"/>
              <a:t>barvou</a:t>
            </a:r>
            <a:r>
              <a:rPr lang="cs-CZ" sz="1400" dirty="0"/>
              <a:t>.</a:t>
            </a:r>
          </a:p>
          <a:p>
            <a:pPr lvl="1"/>
            <a:r>
              <a:rPr lang="cs-CZ" sz="1400" dirty="0"/>
              <a:t>Místa, která jsou splavná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pouze </a:t>
            </a:r>
            <a:r>
              <a:rPr lang="cs-CZ" sz="1400" dirty="0"/>
              <a:t>s daným ponorem, </a:t>
            </a:r>
            <a:r>
              <a:rPr lang="cs-CZ" sz="1400" dirty="0" smtClean="0"/>
              <a:t>ale</a:t>
            </a:r>
            <a:br>
              <a:rPr lang="cs-CZ" sz="1400" dirty="0" smtClean="0"/>
            </a:br>
            <a:r>
              <a:rPr lang="cs-CZ" sz="1400" dirty="0" smtClean="0"/>
              <a:t>nikoliv </a:t>
            </a:r>
            <a:r>
              <a:rPr lang="cs-CZ" sz="1400" dirty="0"/>
              <a:t>s bezpečnostní marží,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se </a:t>
            </a:r>
            <a:r>
              <a:rPr lang="cs-CZ" sz="1400" dirty="0"/>
              <a:t>zobrazují tmavší </a:t>
            </a:r>
            <a:r>
              <a:rPr lang="cs-CZ" sz="1400" dirty="0" smtClean="0"/>
              <a:t>modrou. </a:t>
            </a:r>
          </a:p>
          <a:p>
            <a:pPr lvl="1"/>
            <a:r>
              <a:rPr lang="cs-CZ" sz="1400" dirty="0" smtClean="0"/>
              <a:t>Nesplavná </a:t>
            </a:r>
            <a:r>
              <a:rPr lang="cs-CZ" sz="1400" dirty="0"/>
              <a:t>místa se zobrazují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nejtmavší </a:t>
            </a:r>
            <a:r>
              <a:rPr lang="cs-CZ" sz="1400" dirty="0"/>
              <a:t>modrou barvou.</a:t>
            </a: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221088"/>
            <a:ext cx="5244685" cy="176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Hloubková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Volbou </a:t>
            </a:r>
            <a:r>
              <a:rPr lang="cs-CZ" sz="1800" i="1" dirty="0"/>
              <a:t>Ponor </a:t>
            </a:r>
            <a:r>
              <a:rPr lang="cs-CZ" sz="1800" dirty="0"/>
              <a:t> je možné nastavit aktuální ponor plavidla. Tato hodnota zůstává trvale nastavena, ale uživatel ji může upravit dle aktuální situace. </a:t>
            </a:r>
            <a:endParaRPr lang="cs-CZ" sz="1800" dirty="0" smtClean="0"/>
          </a:p>
          <a:p>
            <a:r>
              <a:rPr lang="cs-CZ" sz="1800" dirty="0" smtClean="0"/>
              <a:t>Volbou </a:t>
            </a:r>
            <a:r>
              <a:rPr lang="cs-CZ" sz="1800" i="1" dirty="0"/>
              <a:t>Marže</a:t>
            </a:r>
            <a:r>
              <a:rPr lang="cs-CZ" sz="1800" dirty="0"/>
              <a:t> je možné ručně nastavit bezpečnostní marži, která se také zohledňuje při kalkulaci zobrazení </a:t>
            </a:r>
            <a:r>
              <a:rPr lang="cs-CZ" sz="1800" dirty="0" err="1"/>
              <a:t>hloubnic</a:t>
            </a:r>
            <a:r>
              <a:rPr lang="cs-CZ" sz="1800" dirty="0"/>
              <a:t> v mapě. 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Zobrazení </a:t>
            </a:r>
            <a:r>
              <a:rPr lang="cs-CZ" sz="1800" dirty="0" err="1" smtClean="0"/>
              <a:t>hloubnic</a:t>
            </a:r>
            <a:r>
              <a:rPr lang="cs-CZ" sz="1800" dirty="0" smtClean="0"/>
              <a:t> v mapě se zapne / vypne pomocí tlačítka </a:t>
            </a:r>
            <a:r>
              <a:rPr lang="cs-CZ" sz="1800" i="1" dirty="0" err="1" smtClean="0"/>
              <a:t>Hloubnice</a:t>
            </a:r>
            <a:endParaRPr lang="cs-CZ" sz="1800" dirty="0" smtClean="0"/>
          </a:p>
          <a:p>
            <a:r>
              <a:rPr lang="cs-CZ" sz="1800" b="1" dirty="0" smtClean="0"/>
              <a:t>Pozor</a:t>
            </a:r>
            <a:r>
              <a:rPr lang="cs-CZ" sz="1800" b="1" dirty="0"/>
              <a:t>: v mapě se hloubková data zobrazují od měřítka 1:6000. Detailní linie </a:t>
            </a:r>
            <a:r>
              <a:rPr lang="cs-CZ" sz="1800" b="1" dirty="0" err="1"/>
              <a:t>hloubnic</a:t>
            </a:r>
            <a:r>
              <a:rPr lang="cs-CZ" sz="1800" b="1" dirty="0"/>
              <a:t> se zobrazují od měřítka 1:1500.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01" y="3573016"/>
            <a:ext cx="3123809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Korekce výšky hladiny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Při kalkulaci splavnosti daného místa plavební dráhy se zohledňují aktuální korekce výšky </a:t>
            </a:r>
            <a:r>
              <a:rPr lang="cs-CZ" sz="1800" dirty="0" smtClean="0"/>
              <a:t>hladiny</a:t>
            </a:r>
          </a:p>
          <a:p>
            <a:r>
              <a:rPr lang="cs-CZ" sz="1800" dirty="0" smtClean="0"/>
              <a:t>V případě, že je plavidlo připojeno k </a:t>
            </a:r>
            <a:r>
              <a:rPr lang="cs-CZ" sz="1800" dirty="0"/>
              <a:t>I</a:t>
            </a:r>
            <a:r>
              <a:rPr lang="cs-CZ" sz="1800" dirty="0" smtClean="0"/>
              <a:t>nternetu, stáhne si aplikace automaticky při startu korekce pro jednotlivé úseky plavební dráhy ze serveru </a:t>
            </a:r>
            <a:r>
              <a:rPr lang="cs-CZ" sz="1800" u="sng" dirty="0">
                <a:hlinkClick r:id="rId2"/>
              </a:rPr>
              <a:t>http://www.via-donau.org</a:t>
            </a:r>
            <a:r>
              <a:rPr lang="cs-CZ" sz="1800" u="sng" dirty="0" smtClean="0">
                <a:hlinkClick r:id="rId2"/>
              </a:rPr>
              <a:t>/</a:t>
            </a:r>
            <a:r>
              <a:rPr lang="cs-CZ" sz="1800" dirty="0" smtClean="0"/>
              <a:t>, </a:t>
            </a:r>
            <a:r>
              <a:rPr lang="cs-CZ" sz="1800" dirty="0"/>
              <a:t>kam je publikuje Státní plavební </a:t>
            </a:r>
            <a:r>
              <a:rPr lang="cs-CZ" sz="1800" dirty="0" smtClean="0"/>
              <a:t>správa. </a:t>
            </a:r>
            <a:r>
              <a:rPr lang="cs-CZ" sz="1800" dirty="0"/>
              <a:t>Takto získaná data mají svoji platnost, po jejímž vypršení je služba kontaktována znovu a pokud se podaří korekci získat, je opět automaticky nastavena. </a:t>
            </a:r>
            <a:endParaRPr lang="cs-CZ" sz="1800" dirty="0" smtClean="0"/>
          </a:p>
          <a:p>
            <a:pPr lvl="1"/>
            <a:r>
              <a:rPr lang="cs-CZ" sz="1600" dirty="0" smtClean="0"/>
              <a:t>Stažení aktuálních hodnot korekcí je také </a:t>
            </a:r>
            <a:br>
              <a:rPr lang="cs-CZ" sz="1600" dirty="0" smtClean="0"/>
            </a:br>
            <a:r>
              <a:rPr lang="cs-CZ" sz="1600" dirty="0" smtClean="0"/>
              <a:t>možné vyvolat pomocí tlačítka </a:t>
            </a:r>
            <a:br>
              <a:rPr lang="cs-CZ" sz="1600" dirty="0" smtClean="0"/>
            </a:br>
            <a:r>
              <a:rPr lang="cs-CZ" sz="1600" i="1" dirty="0" smtClean="0"/>
              <a:t>Stáhnout korekce</a:t>
            </a:r>
            <a:r>
              <a:rPr lang="cs-CZ" sz="1600" dirty="0" smtClean="0"/>
              <a:t>.</a:t>
            </a:r>
          </a:p>
          <a:p>
            <a:r>
              <a:rPr lang="cs-CZ" sz="1800" dirty="0" smtClean="0"/>
              <a:t>V případě, že plavidlo není připojeno k Internetu, je možné nastavit hodnotu korekce ručně, pro všechny úseky plavební dráhy, pomocí tlačítka </a:t>
            </a:r>
            <a:r>
              <a:rPr lang="cs-CZ" sz="1800" i="1" dirty="0" smtClean="0"/>
              <a:t>Nastavit korekci</a:t>
            </a:r>
            <a:endParaRPr lang="cs-CZ" sz="1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129" y="4077072"/>
            <a:ext cx="3123809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Hloubková data v informačním okně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4403973" cy="3959225"/>
          </a:xfrm>
        </p:spPr>
        <p:txBody>
          <a:bodyPr/>
          <a:lstStyle/>
          <a:p>
            <a:r>
              <a:rPr lang="cs-CZ" sz="2000" dirty="0"/>
              <a:t>Pomocí myši je možné zjistit hloubkovou informaci v daném místě mapy a korekci, která byla pro daný úsek stažena. </a:t>
            </a:r>
            <a:endParaRPr lang="cs-CZ" sz="2000" dirty="0" smtClean="0"/>
          </a:p>
          <a:p>
            <a:r>
              <a:rPr lang="cs-CZ" sz="2000" dirty="0" smtClean="0"/>
              <a:t>Najetím </a:t>
            </a:r>
            <a:r>
              <a:rPr lang="cs-CZ" sz="2000" dirty="0"/>
              <a:t>myši na specifický bod se načte a zobrazí informace o hloubce v informačním okně mapy. Tato hloubka je zobrazena se započítanou korekcí.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911921"/>
            <a:ext cx="3356301" cy="24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1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Zprávy vůdcům plavidel (NTS)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772816"/>
            <a:ext cx="7916863" cy="3959225"/>
          </a:xfrm>
        </p:spPr>
        <p:txBody>
          <a:bodyPr/>
          <a:lstStyle/>
          <a:p>
            <a:r>
              <a:rPr lang="cs-CZ" sz="1800" dirty="0" smtClean="0"/>
              <a:t>IENC </a:t>
            </a:r>
            <a:r>
              <a:rPr lang="cs-CZ" sz="1800" dirty="0" err="1" smtClean="0"/>
              <a:t>Viewer</a:t>
            </a:r>
            <a:r>
              <a:rPr lang="cs-CZ" sz="1800" dirty="0" smtClean="0"/>
              <a:t> zobrazuje v mapě i NTS</a:t>
            </a:r>
          </a:p>
          <a:p>
            <a:r>
              <a:rPr lang="cs-CZ" sz="1800" dirty="0" smtClean="0"/>
              <a:t>Zprávy </a:t>
            </a:r>
            <a:r>
              <a:rPr lang="cs-CZ" sz="1800" dirty="0"/>
              <a:t>vůdcům plavidel se automaticky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stahují </a:t>
            </a:r>
            <a:r>
              <a:rPr lang="cs-CZ" sz="1800" dirty="0"/>
              <a:t>při spuštění aplikace </a:t>
            </a:r>
            <a:r>
              <a:rPr lang="cs-CZ" sz="1800" dirty="0" smtClean="0"/>
              <a:t>ze serveru Lavdis.cz</a:t>
            </a:r>
          </a:p>
          <a:p>
            <a:r>
              <a:rPr lang="cs-CZ" sz="1800" dirty="0" smtClean="0"/>
              <a:t>V pravidelném intervalu se pak aktualizují. Interval </a:t>
            </a:r>
            <a:br>
              <a:rPr lang="cs-CZ" sz="1800" dirty="0" smtClean="0"/>
            </a:br>
            <a:r>
              <a:rPr lang="cs-CZ" sz="1800" dirty="0" smtClean="0"/>
              <a:t>aktualizace lze </a:t>
            </a:r>
            <a:r>
              <a:rPr lang="cs-CZ" sz="1800" dirty="0"/>
              <a:t>nastavit v </a:t>
            </a:r>
            <a:r>
              <a:rPr lang="cs-CZ" sz="1800" i="1" dirty="0" smtClean="0"/>
              <a:t>Nastavení </a:t>
            </a:r>
            <a:r>
              <a:rPr lang="cs-CZ" sz="1800" i="1" dirty="0"/>
              <a:t>aplikace &gt; </a:t>
            </a:r>
            <a:r>
              <a:rPr lang="cs-CZ" sz="1800" i="1" dirty="0" smtClean="0"/>
              <a:t>NTS </a:t>
            </a:r>
            <a:r>
              <a:rPr lang="cs-CZ" sz="1800" i="1" dirty="0"/>
              <a:t>&gt; Interval NTS</a:t>
            </a:r>
            <a:r>
              <a:rPr lang="cs-CZ" sz="1800" dirty="0"/>
              <a:t>. </a:t>
            </a:r>
            <a:endParaRPr lang="cs-CZ" sz="1800" dirty="0" smtClean="0"/>
          </a:p>
          <a:p>
            <a:r>
              <a:rPr lang="cs-CZ" sz="1800" dirty="0" smtClean="0"/>
              <a:t>Pokud </a:t>
            </a:r>
            <a:r>
              <a:rPr lang="cs-CZ" sz="1800" dirty="0"/>
              <a:t>však plavidlo nebylo </a:t>
            </a:r>
            <a:r>
              <a:rPr lang="cs-CZ" sz="1800" dirty="0" smtClean="0"/>
              <a:t>při startu aplikace připojeno </a:t>
            </a:r>
            <a:r>
              <a:rPr lang="cs-CZ" sz="1800" dirty="0"/>
              <a:t>k </a:t>
            </a:r>
            <a:r>
              <a:rPr lang="cs-CZ" sz="1800" dirty="0" smtClean="0"/>
              <a:t>Internetu </a:t>
            </a:r>
            <a:r>
              <a:rPr lang="cs-CZ" sz="1800" dirty="0"/>
              <a:t>a automatické stahování nemohlo proběhnout, je možné vyvolat stažení ručně, pomocí tlačítka </a:t>
            </a:r>
            <a:r>
              <a:rPr lang="cs-CZ" sz="1800" i="1" dirty="0"/>
              <a:t>Stáhnout </a:t>
            </a:r>
            <a:r>
              <a:rPr lang="cs-CZ" sz="1800" i="1" dirty="0" smtClean="0"/>
              <a:t>NTS,</a:t>
            </a:r>
            <a:r>
              <a:rPr lang="cs-CZ" sz="1800" dirty="0" smtClean="0"/>
              <a:t> </a:t>
            </a:r>
            <a:r>
              <a:rPr lang="cs-CZ" sz="1800" dirty="0"/>
              <a:t>v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okamžiku </a:t>
            </a:r>
            <a:r>
              <a:rPr lang="cs-CZ" sz="1800" dirty="0"/>
              <a:t>připojení k </a:t>
            </a:r>
            <a:r>
              <a:rPr lang="cs-CZ" sz="1800" dirty="0" smtClean="0"/>
              <a:t>Internetu.</a:t>
            </a:r>
          </a:p>
          <a:p>
            <a:r>
              <a:rPr lang="cs-CZ" sz="1800" dirty="0"/>
              <a:t>Stažené </a:t>
            </a:r>
            <a:r>
              <a:rPr lang="cs-CZ" sz="1800" dirty="0" smtClean="0"/>
              <a:t>zprávy </a:t>
            </a:r>
            <a:r>
              <a:rPr lang="cs-CZ" sz="1800" dirty="0"/>
              <a:t>se zobrazí v mapě,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stejnou </a:t>
            </a:r>
            <a:r>
              <a:rPr lang="cs-CZ" sz="1800" dirty="0"/>
              <a:t>symbolikou, jako na portálu </a:t>
            </a:r>
            <a:r>
              <a:rPr lang="cs-CZ" sz="1800" dirty="0" smtClean="0"/>
              <a:t>Lavdis.cz</a:t>
            </a:r>
          </a:p>
          <a:p>
            <a:r>
              <a:rPr lang="cs-CZ" sz="1800" dirty="0"/>
              <a:t>Popis zprávy je možné zobrazit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po </a:t>
            </a:r>
            <a:r>
              <a:rPr lang="cs-CZ" sz="1800" dirty="0"/>
              <a:t>zapnutí funkce </a:t>
            </a:r>
            <a:r>
              <a:rPr lang="cs-CZ" sz="1800" i="1" dirty="0"/>
              <a:t>Informace</a:t>
            </a:r>
            <a:r>
              <a:rPr lang="cs-CZ" sz="1800" dirty="0"/>
              <a:t> (viz. </a:t>
            </a:r>
            <a:r>
              <a:rPr lang="cs-CZ" sz="1800" dirty="0" smtClean="0"/>
              <a:t>výše) </a:t>
            </a:r>
            <a:br>
              <a:rPr lang="cs-CZ" sz="1800" dirty="0" smtClean="0"/>
            </a:br>
            <a:r>
              <a:rPr lang="cs-CZ" sz="1800" dirty="0" smtClean="0"/>
              <a:t>a </a:t>
            </a:r>
            <a:r>
              <a:rPr lang="cs-CZ" sz="1800" dirty="0"/>
              <a:t>kliknutím na symbol zprávy.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149080"/>
            <a:ext cx="3085714" cy="18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657" y="1804276"/>
            <a:ext cx="2199389" cy="91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Textové zprávy na středisko RIS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Ve </a:t>
            </a:r>
            <a:r>
              <a:rPr lang="cs-CZ" sz="1600" dirty="0" smtClean="0"/>
              <a:t>skupině </a:t>
            </a:r>
            <a:r>
              <a:rPr lang="cs-CZ" sz="1600" i="1" dirty="0"/>
              <a:t>Středisko RIS</a:t>
            </a:r>
            <a:r>
              <a:rPr lang="cs-CZ" sz="1600" dirty="0"/>
              <a:t> je jediné tlačítko </a:t>
            </a:r>
            <a:r>
              <a:rPr lang="cs-CZ" sz="1600" i="1" dirty="0"/>
              <a:t>Poslat zprávu</a:t>
            </a:r>
            <a:r>
              <a:rPr lang="cs-CZ" sz="1600" dirty="0"/>
              <a:t>, které umožňuje odeslat textovou zprávu do dispečinku národního střediska </a:t>
            </a:r>
            <a:r>
              <a:rPr lang="cs-CZ" sz="1600" dirty="0" smtClean="0"/>
              <a:t>RIS (Státní plavební správa)</a:t>
            </a:r>
          </a:p>
          <a:p>
            <a:r>
              <a:rPr lang="cs-CZ" sz="1600" dirty="0" smtClean="0"/>
              <a:t>Zprávu do dispečinku lze využít např. pro informování </a:t>
            </a:r>
            <a:br>
              <a:rPr lang="cs-CZ" sz="1600" dirty="0" smtClean="0"/>
            </a:br>
            <a:r>
              <a:rPr lang="cs-CZ" sz="1600" dirty="0" smtClean="0"/>
              <a:t>o zahájení plavby, apod.</a:t>
            </a:r>
          </a:p>
          <a:p>
            <a:r>
              <a:rPr lang="cs-CZ" sz="1600" dirty="0"/>
              <a:t>Po kliknutí na tlačítko se otevře editační </a:t>
            </a:r>
            <a:r>
              <a:rPr lang="cs-CZ" sz="1600" dirty="0" smtClean="0"/>
              <a:t>formulář</a:t>
            </a:r>
            <a:r>
              <a:rPr lang="cs-CZ" sz="1600" dirty="0"/>
              <a:t>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 </a:t>
            </a:r>
            <a:r>
              <a:rPr lang="cs-CZ" sz="1600" dirty="0"/>
              <a:t>kterém se vyplní identifikační </a:t>
            </a:r>
            <a:r>
              <a:rPr lang="cs-CZ" sz="1600" dirty="0" smtClean="0"/>
              <a:t>údaje </a:t>
            </a:r>
            <a:r>
              <a:rPr lang="cs-CZ" sz="1600" dirty="0"/>
              <a:t>plavidla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text </a:t>
            </a:r>
            <a:r>
              <a:rPr lang="cs-CZ" sz="1600" dirty="0" smtClean="0"/>
              <a:t>zprávy</a:t>
            </a:r>
          </a:p>
          <a:p>
            <a:r>
              <a:rPr lang="cs-CZ" sz="1600" dirty="0"/>
              <a:t>V prvním poli </a:t>
            </a:r>
            <a:r>
              <a:rPr lang="cs-CZ" sz="1600" i="1" dirty="0"/>
              <a:t>Rejstříkové číslo</a:t>
            </a:r>
            <a:r>
              <a:rPr lang="cs-CZ" sz="1600" dirty="0"/>
              <a:t> je třeba vyplnit rejstříkové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číslo </a:t>
            </a:r>
            <a:r>
              <a:rPr lang="cs-CZ" sz="1600" dirty="0"/>
              <a:t>plavidla. Toto číslo zůstane uložené v </a:t>
            </a:r>
            <a:r>
              <a:rPr lang="cs-CZ" sz="1600" dirty="0" smtClean="0"/>
              <a:t>aplikaci </a:t>
            </a:r>
            <a:br>
              <a:rPr lang="cs-CZ" sz="1600" dirty="0" smtClean="0"/>
            </a:br>
            <a:r>
              <a:rPr lang="cs-CZ" sz="1600" dirty="0" smtClean="0"/>
              <a:t>a </a:t>
            </a:r>
            <a:r>
              <a:rPr lang="cs-CZ" sz="1600" dirty="0"/>
              <a:t>není nutné je pokaždé zadávat. </a:t>
            </a:r>
            <a:endParaRPr lang="cs-CZ" sz="1600" dirty="0" smtClean="0"/>
          </a:p>
          <a:p>
            <a:r>
              <a:rPr lang="cs-CZ" sz="1600" dirty="0" smtClean="0"/>
              <a:t>Do </a:t>
            </a:r>
            <a:r>
              <a:rPr lang="cs-CZ" sz="1600" dirty="0"/>
              <a:t>pole </a:t>
            </a:r>
            <a:r>
              <a:rPr lang="cs-CZ" sz="1600" i="1" dirty="0"/>
              <a:t>Text zprávy</a:t>
            </a:r>
            <a:r>
              <a:rPr lang="cs-CZ" sz="1600" dirty="0"/>
              <a:t> se zapíše text, který má být odeslán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do </a:t>
            </a:r>
            <a:r>
              <a:rPr lang="cs-CZ" sz="1600" dirty="0"/>
              <a:t>dispečinku střediska RIS. </a:t>
            </a:r>
            <a:endParaRPr lang="cs-CZ" sz="1600" dirty="0" smtClean="0"/>
          </a:p>
          <a:p>
            <a:r>
              <a:rPr lang="cs-CZ" sz="1600" dirty="0" smtClean="0"/>
              <a:t>Kliknutím </a:t>
            </a:r>
            <a:r>
              <a:rPr lang="cs-CZ" sz="1600" dirty="0"/>
              <a:t>na tlačítko </a:t>
            </a:r>
            <a:r>
              <a:rPr lang="cs-CZ" sz="1600" i="1" dirty="0"/>
              <a:t>Odeslat</a:t>
            </a:r>
            <a:r>
              <a:rPr lang="cs-CZ" sz="1600" dirty="0"/>
              <a:t> dojde k odeslání zprávy.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Odeslání </a:t>
            </a:r>
            <a:r>
              <a:rPr lang="cs-CZ" sz="1600" dirty="0"/>
              <a:t>zprávy funguje pouze při připojení k </a:t>
            </a:r>
            <a:r>
              <a:rPr lang="cs-CZ" sz="1600" dirty="0" smtClean="0"/>
              <a:t>Internetu</a:t>
            </a:r>
            <a:r>
              <a:rPr lang="cs-CZ" sz="16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695" y="2601960"/>
            <a:ext cx="2045886" cy="8019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672" y="3488338"/>
            <a:ext cx="2249909" cy="2387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AIS - </a:t>
            </a:r>
            <a:r>
              <a:rPr lang="cs-CZ" sz="2800" dirty="0" err="1"/>
              <a:t>Automatic</a:t>
            </a:r>
            <a:r>
              <a:rPr lang="cs-CZ" sz="2800" dirty="0"/>
              <a:t> </a:t>
            </a:r>
            <a:r>
              <a:rPr lang="cs-CZ" sz="2800" dirty="0" err="1"/>
              <a:t>Identification</a:t>
            </a:r>
            <a:r>
              <a:rPr lang="cs-CZ" sz="2800" dirty="0"/>
              <a:t> </a:t>
            </a:r>
            <a:r>
              <a:rPr lang="cs-CZ" sz="2800" dirty="0" err="1" smtClean="0"/>
              <a:t>System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628800"/>
            <a:ext cx="7916863" cy="3959225"/>
          </a:xfrm>
        </p:spPr>
        <p:txBody>
          <a:bodyPr/>
          <a:lstStyle/>
          <a:p>
            <a:r>
              <a:rPr lang="cs-CZ" sz="1800" dirty="0" smtClean="0"/>
              <a:t>IENC </a:t>
            </a:r>
            <a:r>
              <a:rPr lang="cs-CZ" sz="1800" dirty="0" err="1" smtClean="0"/>
              <a:t>Viewer</a:t>
            </a:r>
            <a:r>
              <a:rPr lang="cs-CZ" sz="1800" dirty="0" smtClean="0"/>
              <a:t> spolupracuje s připojeným AIS</a:t>
            </a:r>
          </a:p>
          <a:p>
            <a:r>
              <a:rPr lang="cs-CZ" sz="1800" dirty="0" smtClean="0"/>
              <a:t>Okno </a:t>
            </a:r>
            <a:r>
              <a:rPr lang="cs-CZ" sz="1800" dirty="0"/>
              <a:t>AIS vypisuje podrobné informace o plavidlech, která jsou v dosahu systému AIS. Každé plavidlo je v přehledu zobrazeno jedním řádkem se základními </a:t>
            </a:r>
            <a:r>
              <a:rPr lang="cs-CZ" sz="1800" dirty="0" smtClean="0"/>
              <a:t>informacemi</a:t>
            </a:r>
          </a:p>
          <a:p>
            <a:pPr lvl="1"/>
            <a:r>
              <a:rPr lang="cs-CZ" sz="1400" dirty="0"/>
              <a:t>Identifikace MMSI a jméno </a:t>
            </a:r>
            <a:r>
              <a:rPr lang="cs-CZ" sz="1400" dirty="0" smtClean="0"/>
              <a:t>plavidla, volací </a:t>
            </a:r>
            <a:r>
              <a:rPr lang="cs-CZ" sz="1400" dirty="0"/>
              <a:t>znak a třída </a:t>
            </a:r>
            <a:r>
              <a:rPr lang="cs-CZ" sz="1400" dirty="0" smtClean="0"/>
              <a:t>plavidla, pozice</a:t>
            </a:r>
            <a:r>
              <a:rPr lang="cs-CZ" sz="1400" dirty="0"/>
              <a:t>, rychlost a kurz plavidla, atd</a:t>
            </a:r>
            <a:r>
              <a:rPr lang="cs-CZ" sz="1400" dirty="0" smtClean="0"/>
              <a:t>.</a:t>
            </a:r>
          </a:p>
          <a:p>
            <a:r>
              <a:rPr lang="cs-CZ" sz="1800" dirty="0"/>
              <a:t>Další informace o plavidle se zobrazí </a:t>
            </a:r>
            <a:r>
              <a:rPr lang="cs-CZ" sz="1800" dirty="0" smtClean="0"/>
              <a:t>kliknutím </a:t>
            </a:r>
            <a:r>
              <a:rPr lang="cs-CZ" sz="1800" dirty="0"/>
              <a:t>na vybraný </a:t>
            </a:r>
            <a:r>
              <a:rPr lang="cs-CZ" sz="1800" dirty="0" smtClean="0"/>
              <a:t>řádek</a:t>
            </a:r>
          </a:p>
          <a:p>
            <a:pPr lvl="1"/>
            <a:r>
              <a:rPr lang="cs-CZ" sz="1400" dirty="0"/>
              <a:t>Typ </a:t>
            </a:r>
            <a:r>
              <a:rPr lang="cs-CZ" sz="1400" dirty="0" smtClean="0"/>
              <a:t>plavidla, stav plavidla, délka </a:t>
            </a:r>
            <a:r>
              <a:rPr lang="cs-CZ" sz="1400" dirty="0"/>
              <a:t>a šířka plavidla, atd</a:t>
            </a:r>
            <a:r>
              <a:rPr lang="cs-CZ" sz="1400" dirty="0" smtClean="0"/>
              <a:t>.</a:t>
            </a:r>
          </a:p>
          <a:p>
            <a:r>
              <a:rPr lang="cs-CZ" sz="1800" dirty="0"/>
              <a:t>Kliknutím pravého tlačítka myši na vybraném řádku přehledu plavidel je možné zobrazit kontextovou nabídku. Pomocí této nabídky je možné provést </a:t>
            </a:r>
            <a:r>
              <a:rPr lang="cs-CZ" sz="1800" dirty="0" smtClean="0"/>
              <a:t>posun a přiblížení </a:t>
            </a:r>
            <a:r>
              <a:rPr lang="cs-CZ" sz="1800" dirty="0"/>
              <a:t>mapy na dané </a:t>
            </a:r>
            <a:r>
              <a:rPr lang="cs-CZ" sz="1800" dirty="0" smtClean="0"/>
              <a:t>plavidlo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187" y="4797152"/>
            <a:ext cx="5332637" cy="124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 bwMode="auto">
          <a:xfrm>
            <a:off x="600075" y="149150"/>
            <a:ext cx="79168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E3A6C"/>
                </a:solidFill>
                <a:latin typeface="Arial" charset="0"/>
              </a:defRPr>
            </a:lvl9pPr>
          </a:lstStyle>
          <a:p>
            <a:pPr algn="ctr"/>
            <a:r>
              <a:rPr lang="cs-CZ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T-MAPY spol. s r.o. </a:t>
            </a:r>
            <a:endParaRPr lang="cs-CZ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6019" y="735087"/>
            <a:ext cx="791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http://www.tmapy.cz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39173"/>
            <a:ext cx="9143999" cy="431882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95536" y="1340768"/>
            <a:ext cx="83529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Navrhujeme a vytváříme komplexní řešení v oblasti informačních a geoinformačních technologií. Díky rozsáhlým znalostem v IT, geografii, kartografii i dalších oborech umíme přizpůsobit naše produkty a služby Vašim konkrétním požadavkům.</a:t>
            </a:r>
            <a:b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 proto jsme již řadu let jednou z největších geoinformačních firem na českém trhu. A právě proto naše řešení denně pomáhají stovkám organizací veřejné správy a soukromého sektoru.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2679"/>
            <a:ext cx="531966" cy="5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pohybu plavidla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Trajektorie pohybu plavidla je v mapě vyjádřena postupně mizejícími tečkami – stopou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Z hustoty teček lze usuzovat orientačně i rychlost pohybu (její průběh)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422" y="2780928"/>
            <a:ext cx="1242168" cy="7925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pohybu plavidla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Pomocí tlačítek ve skupině </a:t>
            </a:r>
            <a:r>
              <a:rPr lang="cs-CZ" sz="1600" i="1" dirty="0" smtClean="0"/>
              <a:t>Loď</a:t>
            </a:r>
            <a:r>
              <a:rPr lang="cs-CZ" sz="1600" dirty="0" smtClean="0"/>
              <a:t> lze ovlivnit způsob zobrazení plavidla v mapě</a:t>
            </a:r>
          </a:p>
          <a:p>
            <a:r>
              <a:rPr lang="cs-CZ" sz="1600" dirty="0"/>
              <a:t>Pomocí </a:t>
            </a:r>
            <a:r>
              <a:rPr lang="cs-CZ" sz="1600" dirty="0" smtClean="0"/>
              <a:t>tlačítka </a:t>
            </a:r>
            <a:r>
              <a:rPr lang="cs-CZ" sz="1600" i="1" dirty="0" smtClean="0"/>
              <a:t>Sledování lodě </a:t>
            </a:r>
            <a:r>
              <a:rPr lang="cs-CZ" sz="1600" dirty="0" smtClean="0"/>
              <a:t>je </a:t>
            </a:r>
            <a:r>
              <a:rPr lang="cs-CZ" sz="1600" dirty="0"/>
              <a:t>možné zapnout, resp. vypnout sledování pozice lodě v mapě. Pokud je sledování zapnuto, posouvá se mapa dle aktuální pozice lodě tak, že je vždy umístěna v mapovém okně dle nastavení </a:t>
            </a:r>
            <a:r>
              <a:rPr lang="cs-CZ" sz="1600" dirty="0" smtClean="0"/>
              <a:t>(viz. dále)</a:t>
            </a:r>
          </a:p>
          <a:p>
            <a:r>
              <a:rPr lang="cs-CZ" sz="1600" dirty="0"/>
              <a:t>Tlačítko </a:t>
            </a:r>
            <a:r>
              <a:rPr lang="cs-CZ" sz="1600" i="1" dirty="0"/>
              <a:t>Centrovat </a:t>
            </a:r>
            <a:r>
              <a:rPr lang="cs-CZ" sz="1600" dirty="0"/>
              <a:t>provede posun mapy tak, aby byla loď ve středu mapového okna. To lze využít zejména tehdy, kdy není zapnuta funkce </a:t>
            </a:r>
            <a:r>
              <a:rPr lang="cs-CZ" sz="1600" i="1" dirty="0"/>
              <a:t>Sledování lodě</a:t>
            </a:r>
            <a:r>
              <a:rPr lang="cs-CZ" sz="1600" dirty="0"/>
              <a:t> k jednorázovém vycentrování mapy na loď.</a:t>
            </a:r>
          </a:p>
          <a:p>
            <a:r>
              <a:rPr lang="cs-CZ" sz="1600" dirty="0"/>
              <a:t>Pomocí </a:t>
            </a:r>
            <a:r>
              <a:rPr lang="cs-CZ" sz="1600" dirty="0" smtClean="0"/>
              <a:t>tlačítek </a:t>
            </a:r>
            <a:r>
              <a:rPr lang="cs-CZ" sz="1600" i="1" dirty="0" smtClean="0"/>
              <a:t>Přiblížit </a:t>
            </a:r>
            <a:r>
              <a:rPr lang="cs-CZ" sz="1600" dirty="0" smtClean="0"/>
              <a:t>a </a:t>
            </a:r>
            <a:r>
              <a:rPr lang="cs-CZ" sz="1600" i="1" dirty="0" smtClean="0"/>
              <a:t>Oddálit </a:t>
            </a:r>
            <a:r>
              <a:rPr lang="cs-CZ" sz="1600" dirty="0" smtClean="0"/>
              <a:t>je </a:t>
            </a:r>
            <a:r>
              <a:rPr lang="cs-CZ" sz="1600" dirty="0"/>
              <a:t>možné přiblížit, resp. oddálit mapu.</a:t>
            </a:r>
            <a:endParaRPr lang="cs-CZ" sz="1600" dirty="0" smtClean="0"/>
          </a:p>
          <a:p>
            <a:r>
              <a:rPr lang="cs-CZ" sz="1600" dirty="0" smtClean="0"/>
              <a:t>Tlačítko </a:t>
            </a:r>
            <a:r>
              <a:rPr lang="cs-CZ" sz="1600" i="1" dirty="0" smtClean="0"/>
              <a:t>Rotace podle kurzu </a:t>
            </a:r>
            <a:r>
              <a:rPr lang="cs-CZ" sz="1600" dirty="0" smtClean="0"/>
              <a:t>přepíná mód </a:t>
            </a:r>
            <a:r>
              <a:rPr lang="cs-CZ" sz="1600" dirty="0"/>
              <a:t>mapy, která se otáčí dle aktuálního kurzu lodě. Pokud je funkce zapnuta, směřuje loď v mapě vždy nahoru a mapa je podle jejího aktuálního kurzu otočena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797152"/>
            <a:ext cx="3133333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pohybu plavidla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844824"/>
            <a:ext cx="7916863" cy="3959225"/>
          </a:xfrm>
        </p:spPr>
        <p:txBody>
          <a:bodyPr/>
          <a:lstStyle/>
          <a:p>
            <a:r>
              <a:rPr lang="cs-CZ" sz="1800" dirty="0"/>
              <a:t>Rozbalovací nabídka </a:t>
            </a:r>
            <a:r>
              <a:rPr lang="cs-CZ" sz="1800" i="1" dirty="0"/>
              <a:t>Loď</a:t>
            </a:r>
          </a:p>
          <a:p>
            <a:pPr lvl="1"/>
            <a:r>
              <a:rPr lang="cs-CZ" sz="1800" dirty="0"/>
              <a:t>První řádek nabídky s názvem </a:t>
            </a:r>
            <a:r>
              <a:rPr lang="cs-CZ" sz="1800" i="1" dirty="0"/>
              <a:t>Umístění lodi na obrazovce </a:t>
            </a:r>
            <a:r>
              <a:rPr lang="cs-CZ" sz="1800" dirty="0"/>
              <a:t>umožňuje změnit pozici lodě v mapě, pokud je zapnuto sledování lodě.</a:t>
            </a:r>
          </a:p>
          <a:p>
            <a:pPr lvl="2"/>
            <a:r>
              <a:rPr lang="cs-CZ" sz="1200" dirty="0"/>
              <a:t>0,0 - v horní části mapy</a:t>
            </a:r>
          </a:p>
          <a:p>
            <a:pPr lvl="2"/>
            <a:r>
              <a:rPr lang="cs-CZ" sz="1200" dirty="0"/>
              <a:t>0,5 - uprostřed mapy</a:t>
            </a:r>
          </a:p>
          <a:p>
            <a:pPr lvl="2"/>
            <a:r>
              <a:rPr lang="cs-CZ" sz="1200" dirty="0"/>
              <a:t>1 - ve spodní části mapy</a:t>
            </a:r>
          </a:p>
          <a:p>
            <a:pPr lvl="1"/>
            <a:r>
              <a:rPr lang="cs-CZ" sz="1800" dirty="0"/>
              <a:t>Ve zbytku rozbalené nabídky se zobrazí grafické symboly, pomocí kterých může být v mapě loď symbolizována.</a:t>
            </a:r>
          </a:p>
          <a:p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649" y="4199148"/>
            <a:ext cx="2485714" cy="1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5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trasy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Aplikace IENC </a:t>
            </a:r>
            <a:r>
              <a:rPr lang="cs-CZ" sz="2000" dirty="0" err="1" smtClean="0"/>
              <a:t>Viewer</a:t>
            </a:r>
            <a:r>
              <a:rPr lang="cs-CZ" sz="2000" dirty="0" smtClean="0"/>
              <a:t> umožňuje zaznamenávat </a:t>
            </a:r>
            <a:br>
              <a:rPr lang="cs-CZ" sz="2000" dirty="0" smtClean="0"/>
            </a:br>
            <a:r>
              <a:rPr lang="cs-CZ" sz="2000" dirty="0" smtClean="0"/>
              <a:t>trasu pohybu plavidla a dodatečně ji </a:t>
            </a:r>
            <a:r>
              <a:rPr lang="cs-CZ" sz="2000" dirty="0"/>
              <a:t>přehrávat</a:t>
            </a:r>
            <a:br>
              <a:rPr lang="cs-CZ" sz="2000" dirty="0"/>
            </a:br>
            <a:r>
              <a:rPr lang="cs-CZ" sz="2000" dirty="0"/>
              <a:t>(track log)</a:t>
            </a:r>
            <a:endParaRPr lang="cs-CZ" sz="2000" dirty="0" smtClean="0"/>
          </a:p>
          <a:p>
            <a:r>
              <a:rPr lang="cs-CZ" sz="2000" dirty="0" smtClean="0"/>
              <a:t>Ke spuštění záznamu slouží </a:t>
            </a:r>
            <a:r>
              <a:rPr lang="cs-CZ" sz="2000" dirty="0"/>
              <a:t>tlačítko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 </a:t>
            </a:r>
            <a:r>
              <a:rPr lang="cs-CZ" sz="2000" dirty="0"/>
              <a:t>názvem </a:t>
            </a:r>
            <a:r>
              <a:rPr lang="cs-CZ" sz="2000" i="1" dirty="0"/>
              <a:t>Záznam</a:t>
            </a:r>
            <a:r>
              <a:rPr lang="cs-CZ" sz="2000" dirty="0"/>
              <a:t>. </a:t>
            </a:r>
            <a:endParaRPr lang="cs-CZ" sz="2000" dirty="0" smtClean="0"/>
          </a:p>
          <a:p>
            <a:r>
              <a:rPr lang="cs-CZ" sz="2000" dirty="0" smtClean="0"/>
              <a:t>Toto </a:t>
            </a:r>
            <a:r>
              <a:rPr lang="cs-CZ" sz="2000" dirty="0"/>
              <a:t>tlačítko spustí, resp. vypne nahrávání trasy plavidla, dle nastavení aplikace (viz. výše). </a:t>
            </a:r>
            <a:endParaRPr lang="cs-CZ" sz="2000" dirty="0" smtClean="0"/>
          </a:p>
          <a:p>
            <a:r>
              <a:rPr lang="cs-CZ" sz="2000" dirty="0" smtClean="0"/>
              <a:t>Aby </a:t>
            </a:r>
            <a:r>
              <a:rPr lang="cs-CZ" sz="2000" dirty="0"/>
              <a:t>bylo možné nahrávání spustit, musí existovat alespoň jedna definovaná trasa v okně </a:t>
            </a:r>
            <a:r>
              <a:rPr lang="cs-CZ" sz="2000" i="1" dirty="0"/>
              <a:t>Track </a:t>
            </a:r>
            <a:r>
              <a:rPr lang="cs-CZ" sz="2000" i="1" dirty="0" err="1"/>
              <a:t>manager</a:t>
            </a:r>
            <a:r>
              <a:rPr lang="cs-CZ" sz="2000" dirty="0"/>
              <a:t> (viz. dále). Nové záznamy se přidávají do aktivní </a:t>
            </a:r>
            <a:r>
              <a:rPr lang="cs-CZ" sz="2000" dirty="0" smtClean="0"/>
              <a:t>trasy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114" y="2276872"/>
            <a:ext cx="1990476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trasy – Track </a:t>
            </a:r>
            <a:r>
              <a:rPr lang="cs-CZ" dirty="0" err="1" smtClean="0"/>
              <a:t>manager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Okno </a:t>
            </a:r>
            <a:r>
              <a:rPr lang="cs-CZ" sz="2000" i="1" dirty="0"/>
              <a:t>Track </a:t>
            </a:r>
            <a:r>
              <a:rPr lang="cs-CZ" sz="2000" i="1" dirty="0" err="1"/>
              <a:t>manager</a:t>
            </a:r>
            <a:r>
              <a:rPr lang="cs-CZ" sz="2000" dirty="0"/>
              <a:t> umožňuje zaznamenávat trasu plavidla, spravovat dříve zaznamenané trasy, zobrazovat je v </a:t>
            </a:r>
            <a:r>
              <a:rPr lang="cs-CZ" sz="2000" dirty="0" smtClean="0"/>
              <a:t>mapě</a:t>
            </a:r>
          </a:p>
          <a:p>
            <a:r>
              <a:rPr lang="cs-CZ" sz="2000" dirty="0" smtClean="0"/>
              <a:t>Vytvoření nové trasy - v </a:t>
            </a:r>
            <a:r>
              <a:rPr lang="cs-CZ" sz="2000" dirty="0"/>
              <a:t>sekci </a:t>
            </a:r>
            <a:r>
              <a:rPr lang="cs-CZ" sz="2000" i="1" dirty="0"/>
              <a:t>Vytvoření nové trasy </a:t>
            </a:r>
            <a:r>
              <a:rPr lang="cs-CZ" sz="2000" dirty="0"/>
              <a:t>je možné založit novou trasu. Jméno nové trasy se zapíše o textového pole a poté se klikne na tlačítko </a:t>
            </a:r>
            <a:r>
              <a:rPr lang="cs-CZ" sz="2000" i="1" dirty="0"/>
              <a:t>Vytvořit novou trasu</a:t>
            </a:r>
            <a:r>
              <a:rPr lang="cs-CZ" sz="2000" dirty="0"/>
              <a:t>. Nová trasa se přidá do </a:t>
            </a:r>
            <a:r>
              <a:rPr lang="cs-CZ" sz="2000" i="1" dirty="0"/>
              <a:t>Seznamu tras</a:t>
            </a:r>
            <a:r>
              <a:rPr lang="cs-CZ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stane se aktivní.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717032"/>
            <a:ext cx="4385388" cy="20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9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trasy – Track </a:t>
            </a:r>
            <a:r>
              <a:rPr lang="cs-CZ" dirty="0" err="1" smtClean="0"/>
              <a:t>manager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Vytvořené trasy, se zobrazují v přehledu </a:t>
            </a:r>
            <a:r>
              <a:rPr lang="cs-CZ" sz="1800" i="1" dirty="0"/>
              <a:t>Seznam tras</a:t>
            </a:r>
            <a:r>
              <a:rPr lang="cs-CZ" sz="1800" dirty="0"/>
              <a:t>. V tomto přehledu je vidět zvýrazněná aktuální trasa a všechny historické, které uživatel dosud nesmazal. </a:t>
            </a:r>
            <a:endParaRPr lang="cs-CZ" sz="1800" dirty="0" smtClean="0"/>
          </a:p>
          <a:p>
            <a:r>
              <a:rPr lang="cs-CZ" sz="1800" dirty="0"/>
              <a:t>V přehledu je pro každou trasu zobrazen její</a:t>
            </a:r>
          </a:p>
          <a:p>
            <a:pPr lvl="1"/>
            <a:r>
              <a:rPr lang="cs-CZ" sz="1400" dirty="0"/>
              <a:t>Název - název trasy je možné v přehledu, pomocí dvojkliku myši, změnit</a:t>
            </a:r>
          </a:p>
          <a:p>
            <a:pPr lvl="1"/>
            <a:r>
              <a:rPr lang="cs-CZ" sz="1400" dirty="0"/>
              <a:t>Datum a čas </a:t>
            </a:r>
            <a:r>
              <a:rPr lang="cs-CZ" sz="1400" dirty="0" smtClean="0"/>
              <a:t>začátku / konce trasy</a:t>
            </a:r>
            <a:endParaRPr lang="cs-CZ" sz="1400" dirty="0"/>
          </a:p>
          <a:p>
            <a:pPr lvl="1"/>
            <a:r>
              <a:rPr lang="cs-CZ" sz="1400" dirty="0" smtClean="0"/>
              <a:t>Celková </a:t>
            </a:r>
            <a:r>
              <a:rPr lang="cs-CZ" sz="1400" dirty="0"/>
              <a:t>vzdálenost </a:t>
            </a:r>
            <a:r>
              <a:rPr lang="cs-CZ" sz="1400" dirty="0" smtClean="0"/>
              <a:t>/ doba trvání trasy</a:t>
            </a:r>
            <a:endParaRPr lang="cs-CZ" sz="1400" dirty="0"/>
          </a:p>
          <a:p>
            <a:r>
              <a:rPr lang="cs-CZ" sz="1800" dirty="0" smtClean="0"/>
              <a:t>Pomocí </a:t>
            </a:r>
            <a:r>
              <a:rPr lang="cs-CZ" sz="1800" dirty="0"/>
              <a:t>pravého tlačítka myši je možné historický záznam trasy </a:t>
            </a:r>
          </a:p>
          <a:p>
            <a:pPr lvl="1"/>
            <a:r>
              <a:rPr lang="cs-CZ" sz="1400" dirty="0"/>
              <a:t>Zobrazit v mapě </a:t>
            </a:r>
          </a:p>
          <a:p>
            <a:pPr lvl="1"/>
            <a:r>
              <a:rPr lang="cs-CZ" sz="1400" dirty="0"/>
              <a:t>Provést na něj přiblížení</a:t>
            </a:r>
          </a:p>
          <a:p>
            <a:pPr lvl="1"/>
            <a:r>
              <a:rPr lang="cs-CZ" sz="1400" dirty="0" smtClean="0"/>
              <a:t>Smazat</a:t>
            </a:r>
          </a:p>
          <a:p>
            <a:r>
              <a:rPr lang="cs-CZ" sz="1800" dirty="0" smtClean="0"/>
              <a:t>Zaznamenané trasy se ukládají do adresáře na disku, který je uveden v konfiguraci. Uživatel tak může tyto záznamy kopírovat, přenášet, apod.</a:t>
            </a:r>
          </a:p>
          <a:p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591" y="4365104"/>
            <a:ext cx="4875990" cy="5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77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trasy – vlastní bod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Kromě automaticky přidaných bodů trasy je možné do aktivního záznamu </a:t>
            </a:r>
            <a:r>
              <a:rPr lang="cs-CZ" sz="1800" dirty="0" smtClean="0"/>
              <a:t>plavby přidat </a:t>
            </a:r>
            <a:r>
              <a:rPr lang="cs-CZ" sz="1800" dirty="0"/>
              <a:t>i </a:t>
            </a:r>
            <a:r>
              <a:rPr lang="cs-CZ" sz="1800" i="1" dirty="0"/>
              <a:t>vlastní bod</a:t>
            </a:r>
            <a:r>
              <a:rPr lang="cs-CZ" sz="1800" dirty="0"/>
              <a:t>, spojený s textovou poznámkou. K tomu slouží </a:t>
            </a:r>
            <a:r>
              <a:rPr lang="cs-CZ" sz="1800" dirty="0" smtClean="0"/>
              <a:t>skupina prvků </a:t>
            </a:r>
            <a:r>
              <a:rPr lang="cs-CZ" sz="1800" i="1" dirty="0" smtClean="0"/>
              <a:t>Vlastní </a:t>
            </a:r>
            <a:r>
              <a:rPr lang="cs-CZ" sz="1800" i="1" dirty="0"/>
              <a:t>záznam</a:t>
            </a:r>
            <a:r>
              <a:rPr lang="cs-CZ" sz="1800" dirty="0"/>
              <a:t>.</a:t>
            </a:r>
          </a:p>
          <a:p>
            <a:r>
              <a:rPr lang="cs-CZ" sz="1800" dirty="0"/>
              <a:t>V rámci probíhajícího záznamu je možné vyplnit textové pole </a:t>
            </a:r>
            <a:r>
              <a:rPr lang="cs-CZ" sz="1800" dirty="0" smtClean="0"/>
              <a:t>a </a:t>
            </a:r>
            <a:r>
              <a:rPr lang="cs-CZ" sz="1800" dirty="0"/>
              <a:t>poté kliknout na </a:t>
            </a:r>
            <a:r>
              <a:rPr lang="cs-CZ" sz="1800" dirty="0" smtClean="0"/>
              <a:t>tlačítko </a:t>
            </a:r>
            <a:r>
              <a:rPr lang="cs-CZ" sz="1800" i="1" dirty="0" smtClean="0"/>
              <a:t>Přidat </a:t>
            </a:r>
            <a:r>
              <a:rPr lang="cs-CZ" sz="1800" i="1" dirty="0"/>
              <a:t>nový bod</a:t>
            </a:r>
            <a:r>
              <a:rPr lang="cs-CZ" sz="1800" dirty="0"/>
              <a:t>. </a:t>
            </a:r>
          </a:p>
          <a:p>
            <a:r>
              <a:rPr lang="cs-CZ" sz="1800" dirty="0"/>
              <a:t>V záznamu trasy vznikne nový bod </a:t>
            </a:r>
            <a:r>
              <a:rPr lang="cs-CZ" sz="1800" dirty="0" smtClean="0"/>
              <a:t>který se i </a:t>
            </a:r>
            <a:r>
              <a:rPr lang="cs-CZ" sz="1800" dirty="0"/>
              <a:t>s textovou poznámkou </a:t>
            </a:r>
            <a:r>
              <a:rPr lang="cs-CZ" sz="1800" dirty="0" smtClean="0"/>
              <a:t>zobrazí v </a:t>
            </a:r>
            <a:r>
              <a:rPr lang="cs-CZ" sz="1800" dirty="0"/>
              <a:t>mapě</a:t>
            </a:r>
            <a:r>
              <a:rPr lang="cs-CZ" sz="1800" dirty="0" smtClean="0"/>
              <a:t>.</a:t>
            </a:r>
          </a:p>
          <a:p>
            <a:r>
              <a:rPr lang="cs-CZ" sz="1800" dirty="0"/>
              <a:t>Výpis všech takových bodů je v přehledové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tabulce </a:t>
            </a:r>
            <a:r>
              <a:rPr lang="cs-CZ" sz="1800" dirty="0"/>
              <a:t>pod tlačítkem </a:t>
            </a:r>
            <a:r>
              <a:rPr lang="cs-CZ" sz="1800" i="1" dirty="0"/>
              <a:t>Přidat nový bod</a:t>
            </a:r>
            <a:r>
              <a:rPr lang="cs-CZ" sz="1800" dirty="0"/>
              <a:t>.</a:t>
            </a:r>
            <a:r>
              <a:rPr lang="cs-CZ" sz="1800" i="1" dirty="0"/>
              <a:t> </a:t>
            </a:r>
          </a:p>
          <a:p>
            <a:r>
              <a:rPr lang="cs-CZ" sz="1800" dirty="0" smtClean="0"/>
              <a:t>Ke </a:t>
            </a:r>
            <a:r>
              <a:rPr lang="cs-CZ" sz="1800" dirty="0"/>
              <a:t>každému záznamu je přiřazen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datum </a:t>
            </a:r>
            <a:r>
              <a:rPr lang="cs-CZ" sz="1800" dirty="0"/>
              <a:t>a čas, text a souřadnice bodu.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049" y="3958115"/>
            <a:ext cx="3294532" cy="188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8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Záznam trasy v mapě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Záznam trasy zobrazuje uložené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body </a:t>
            </a:r>
            <a:r>
              <a:rPr lang="cs-CZ" sz="2000" dirty="0"/>
              <a:t>i v mapě. Najetím myší na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tyto </a:t>
            </a:r>
            <a:r>
              <a:rPr lang="cs-CZ" sz="2000" dirty="0"/>
              <a:t>body se zobrazí podrobné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informace</a:t>
            </a:r>
          </a:p>
          <a:p>
            <a:r>
              <a:rPr lang="cs-CZ" sz="2000" dirty="0"/>
              <a:t>Záznam trasy se řídí volbami </a:t>
            </a:r>
          </a:p>
          <a:p>
            <a:pPr lvl="1"/>
            <a:r>
              <a:rPr lang="cs-CZ" sz="1800" dirty="0"/>
              <a:t>časovým intervalem mezi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zaznamenanými </a:t>
            </a:r>
            <a:r>
              <a:rPr lang="cs-CZ" sz="1800" dirty="0"/>
              <a:t>body a</a:t>
            </a:r>
          </a:p>
          <a:p>
            <a:pPr lvl="1"/>
            <a:r>
              <a:rPr lang="cs-CZ" sz="1800" dirty="0"/>
              <a:t>minimální vzdáleností mezi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zaznamenanými </a:t>
            </a:r>
            <a:r>
              <a:rPr lang="cs-CZ" sz="1800" dirty="0"/>
              <a:t>body</a:t>
            </a:r>
          </a:p>
          <a:p>
            <a:r>
              <a:rPr lang="cs-CZ" sz="2000" dirty="0"/>
              <a:t>Obě tyto hodnoty se nastavují v </a:t>
            </a:r>
            <a:r>
              <a:rPr lang="cs-CZ" sz="2000" i="1" dirty="0"/>
              <a:t>Základním menu &gt; Nastavení &gt; </a:t>
            </a:r>
            <a:r>
              <a:rPr lang="cs-CZ" sz="2000" i="1" dirty="0" smtClean="0"/>
              <a:t>Záznam trasy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451" y="1916113"/>
            <a:ext cx="4090130" cy="266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NMEA zprávy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Okno NMEA zprávy vypisuje aktuální zprávy, které do aplikace předává systém GPS a </a:t>
            </a:r>
            <a:r>
              <a:rPr lang="cs-CZ" sz="2000" dirty="0" smtClean="0"/>
              <a:t>AIS</a:t>
            </a:r>
          </a:p>
          <a:p>
            <a:r>
              <a:rPr lang="cs-CZ" sz="2000" dirty="0"/>
              <a:t>Toto okno slouží především pro sledování stavu systému GPS, resp. AIS a komunikace aplikace s </a:t>
            </a:r>
            <a:r>
              <a:rPr lang="cs-CZ" sz="2000" dirty="0" smtClean="0"/>
              <a:t>ním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16" y="3350364"/>
            <a:ext cx="5673579" cy="24975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NMEA Source </a:t>
            </a:r>
            <a:r>
              <a:rPr lang="cs-CZ" dirty="0" err="1"/>
              <a:t>Manager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Okno NMEA Source </a:t>
            </a:r>
            <a:r>
              <a:rPr lang="cs-CZ" sz="2000" dirty="0" err="1"/>
              <a:t>Manager</a:t>
            </a:r>
            <a:r>
              <a:rPr lang="cs-CZ" sz="2000" dirty="0"/>
              <a:t> umožňuje v aplikaci přehrávat </a:t>
            </a:r>
            <a:endParaRPr lang="cs-CZ" sz="2000" dirty="0" smtClean="0"/>
          </a:p>
          <a:p>
            <a:pPr lvl="1"/>
            <a:r>
              <a:rPr lang="cs-CZ" sz="1800" dirty="0" smtClean="0"/>
              <a:t>historické </a:t>
            </a:r>
            <a:r>
              <a:rPr lang="cs-CZ" sz="1800" dirty="0"/>
              <a:t>záznamy NMEA zpráv GPS a </a:t>
            </a:r>
            <a:endParaRPr lang="cs-CZ" sz="1800" dirty="0" smtClean="0"/>
          </a:p>
          <a:p>
            <a:pPr lvl="1"/>
            <a:r>
              <a:rPr lang="cs-CZ" sz="1800" dirty="0" smtClean="0"/>
              <a:t>historické </a:t>
            </a:r>
            <a:r>
              <a:rPr lang="cs-CZ" sz="1800" dirty="0"/>
              <a:t>protokoly aplikace (Black box). </a:t>
            </a:r>
            <a:endParaRPr lang="cs-CZ" sz="1800" dirty="0" smtClean="0"/>
          </a:p>
          <a:p>
            <a:r>
              <a:rPr lang="cs-CZ" sz="2000" dirty="0" smtClean="0"/>
              <a:t>Díky </a:t>
            </a:r>
            <a:r>
              <a:rPr lang="cs-CZ" sz="2000" dirty="0"/>
              <a:t>to mu je možné zpětně prohlížet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postupný </a:t>
            </a:r>
            <a:r>
              <a:rPr lang="cs-CZ" sz="2000" dirty="0"/>
              <a:t>vývoj dat </a:t>
            </a:r>
            <a:r>
              <a:rPr lang="cs-CZ" sz="2000" dirty="0" smtClean="0"/>
              <a:t>pohybu plavidla </a:t>
            </a:r>
            <a:br>
              <a:rPr lang="cs-CZ" sz="2000" dirty="0" smtClean="0"/>
            </a:br>
            <a:r>
              <a:rPr lang="cs-CZ" sz="2000" dirty="0" smtClean="0"/>
              <a:t>v čase</a:t>
            </a:r>
          </a:p>
          <a:p>
            <a:r>
              <a:rPr lang="cs-CZ" sz="2000" dirty="0" err="1"/>
              <a:t>Blackbox</a:t>
            </a:r>
            <a:r>
              <a:rPr lang="cs-CZ" sz="2000" dirty="0"/>
              <a:t> protokoly aplikace se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automaticky </a:t>
            </a:r>
            <a:r>
              <a:rPr lang="cs-CZ" sz="2000" dirty="0"/>
              <a:t>ukládají do adresáře</a:t>
            </a:r>
          </a:p>
          <a:p>
            <a:pPr lvl="1"/>
            <a:r>
              <a:rPr lang="cs-CZ" sz="1400" dirty="0"/>
              <a:t>C:\Users\</a:t>
            </a:r>
            <a:r>
              <a:rPr lang="cs-CZ" sz="1400" i="1" dirty="0"/>
              <a:t>jménouživatele</a:t>
            </a:r>
            <a:r>
              <a:rPr lang="cs-CZ" sz="1400" dirty="0"/>
              <a:t>\AppData</a:t>
            </a:r>
            <a:r>
              <a:rPr lang="cs-CZ" sz="1400" dirty="0" smtClean="0"/>
              <a:t>\</a:t>
            </a:r>
            <a:br>
              <a:rPr lang="cs-CZ" sz="1400" dirty="0" smtClean="0"/>
            </a:br>
            <a:r>
              <a:rPr lang="cs-CZ" sz="1400" dirty="0" err="1" smtClean="0"/>
              <a:t>Local</a:t>
            </a:r>
            <a:r>
              <a:rPr lang="cs-CZ" sz="1400" dirty="0" smtClean="0"/>
              <a:t>\</a:t>
            </a:r>
            <a:r>
              <a:rPr lang="cs-CZ" sz="1400" dirty="0" err="1" smtClean="0"/>
              <a:t>Apps</a:t>
            </a:r>
            <a:r>
              <a:rPr lang="cs-CZ" sz="1400" dirty="0" smtClean="0"/>
              <a:t>\2.0\Data</a:t>
            </a:r>
            <a:r>
              <a:rPr lang="cs-CZ" sz="1400" dirty="0"/>
              <a:t>\###\ienc..</a:t>
            </a:r>
            <a:r>
              <a:rPr lang="cs-CZ" sz="1400" dirty="0" err="1"/>
              <a:t>tion</a:t>
            </a:r>
            <a:r>
              <a:rPr lang="cs-CZ" sz="1400" dirty="0" smtClean="0"/>
              <a:t>_###\</a:t>
            </a:r>
            <a:br>
              <a:rPr lang="cs-CZ" sz="1400" dirty="0" smtClean="0"/>
            </a:br>
            <a:r>
              <a:rPr lang="cs-CZ" sz="1400" dirty="0" smtClean="0"/>
              <a:t>Data\</a:t>
            </a:r>
            <a:r>
              <a:rPr lang="cs-CZ" sz="1400" dirty="0" err="1" smtClean="0"/>
              <a:t>BlackBox</a:t>
            </a:r>
            <a:r>
              <a:rPr lang="cs-CZ" sz="1400" dirty="0" smtClean="0"/>
              <a:t>\</a:t>
            </a:r>
            <a:r>
              <a:rPr lang="cs-CZ" sz="1400" dirty="0" err="1" smtClean="0"/>
              <a:t>Temporary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229" y="2993068"/>
            <a:ext cx="3168352" cy="28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IENC </a:t>
            </a:r>
            <a:r>
              <a:rPr lang="cs-CZ" dirty="0" err="1" smtClean="0"/>
              <a:t>Viewer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IENC </a:t>
            </a:r>
            <a:r>
              <a:rPr lang="cs-CZ" sz="1800" dirty="0" err="1" smtClean="0"/>
              <a:t>Viewer</a:t>
            </a:r>
            <a:r>
              <a:rPr lang="cs-CZ" sz="1800" dirty="0" smtClean="0"/>
              <a:t> vznikl v </a:t>
            </a:r>
            <a:r>
              <a:rPr lang="cs-CZ" sz="1800" dirty="0"/>
              <a:t>roce </a:t>
            </a:r>
            <a:r>
              <a:rPr lang="cs-CZ" sz="1800" dirty="0" smtClean="0"/>
              <a:t>2014, </a:t>
            </a:r>
            <a:r>
              <a:rPr lang="cs-CZ" sz="1800" dirty="0"/>
              <a:t>na základě </a:t>
            </a:r>
            <a:r>
              <a:rPr lang="cs-CZ" sz="1800" dirty="0" smtClean="0"/>
              <a:t>objednávky </a:t>
            </a:r>
            <a:br>
              <a:rPr lang="cs-CZ" sz="1800" dirty="0" smtClean="0"/>
            </a:br>
            <a:r>
              <a:rPr lang="cs-CZ" sz="1800" dirty="0" smtClean="0"/>
              <a:t>Ministerstva dopravy ČR, v rámci projektu </a:t>
            </a:r>
            <a:br>
              <a:rPr lang="cs-CZ" sz="1800" dirty="0" smtClean="0"/>
            </a:br>
            <a:r>
              <a:rPr lang="cs-CZ" sz="1800" dirty="0" smtClean="0"/>
              <a:t>„</a:t>
            </a:r>
            <a:r>
              <a:rPr lang="cs-CZ" sz="1800" i="1" dirty="0" smtClean="0"/>
              <a:t>Rozšíření systému RIS v rámci projektu</a:t>
            </a:r>
            <a:br>
              <a:rPr lang="cs-CZ" sz="1800" i="1" dirty="0" smtClean="0"/>
            </a:br>
            <a:r>
              <a:rPr lang="cs-CZ" sz="1800" i="1" dirty="0" smtClean="0"/>
              <a:t>IRIS EUROPE 3</a:t>
            </a:r>
            <a:r>
              <a:rPr lang="cs-CZ" sz="1800" dirty="0" smtClean="0"/>
              <a:t>“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V současnosti samostatný produkt v </a:t>
            </a:r>
            <a:br>
              <a:rPr lang="cs-CZ" sz="1800" dirty="0" smtClean="0"/>
            </a:br>
            <a:r>
              <a:rPr lang="cs-CZ" sz="1800" dirty="0" smtClean="0"/>
              <a:t>portfoliu lokalizačních, navigačních </a:t>
            </a:r>
            <a:br>
              <a:rPr lang="cs-CZ" sz="1800" dirty="0" smtClean="0"/>
            </a:br>
            <a:r>
              <a:rPr lang="cs-CZ" sz="1800" dirty="0" smtClean="0"/>
              <a:t>a AVL systémů fy T-MAPY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Licence vlastní MD a bezúplatně je </a:t>
            </a:r>
          </a:p>
          <a:p>
            <a:pPr marL="0" indent="0">
              <a:buNone/>
            </a:pPr>
            <a:r>
              <a:rPr lang="cs-CZ" sz="1800" dirty="0" smtClean="0"/>
              <a:t>zapůjčuje provozovatelům plavidel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Instalován přibližně na 80 plavidlech v ČR</a:t>
            </a:r>
            <a:br>
              <a:rPr lang="cs-CZ" sz="1800" dirty="0" smtClean="0"/>
            </a:b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48" y="437746"/>
            <a:ext cx="1934344" cy="19343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87" y="2735940"/>
            <a:ext cx="3707693" cy="278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Vyhledání místa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916113"/>
            <a:ext cx="6924253" cy="3959225"/>
          </a:xfrm>
        </p:spPr>
        <p:txBody>
          <a:bodyPr/>
          <a:lstStyle/>
          <a:p>
            <a:r>
              <a:rPr lang="cs-CZ" sz="2000" dirty="0"/>
              <a:t>Okno </a:t>
            </a:r>
            <a:r>
              <a:rPr lang="cs-CZ" sz="2000" i="1" dirty="0"/>
              <a:t>Hledat </a:t>
            </a:r>
            <a:r>
              <a:rPr lang="cs-CZ" sz="2000" i="1" dirty="0" smtClean="0"/>
              <a:t>koordináty </a:t>
            </a:r>
            <a:r>
              <a:rPr lang="cs-CZ" sz="2000" dirty="0"/>
              <a:t>slouží k lokalizaci vybraného bodu v mapě. Souřadnice bodu jsou očekávány ve formátu WGS84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Do pole </a:t>
            </a:r>
            <a:r>
              <a:rPr lang="cs-CZ" sz="2000" i="1" dirty="0" err="1"/>
              <a:t>Latitude</a:t>
            </a:r>
            <a:r>
              <a:rPr lang="cs-CZ" sz="2000" i="1" dirty="0"/>
              <a:t>, </a:t>
            </a:r>
            <a:r>
              <a:rPr lang="cs-CZ" sz="2000" dirty="0"/>
              <a:t>resp. </a:t>
            </a:r>
            <a:r>
              <a:rPr lang="cs-CZ" sz="2000" i="1" dirty="0" err="1"/>
              <a:t>Longitude</a:t>
            </a:r>
            <a:r>
              <a:rPr lang="cs-CZ" sz="2000" dirty="0"/>
              <a:t>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se </a:t>
            </a:r>
            <a:r>
              <a:rPr lang="cs-CZ" sz="2000" dirty="0"/>
              <a:t>zadají hledané souřadnice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následně se klikne na tlačítko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i="1" dirty="0" smtClean="0"/>
              <a:t>Najdi koordináty</a:t>
            </a:r>
            <a:r>
              <a:rPr lang="cs-CZ" sz="2000" dirty="0"/>
              <a:t>. </a:t>
            </a:r>
          </a:p>
          <a:p>
            <a:r>
              <a:rPr lang="cs-CZ" sz="2000" dirty="0"/>
              <a:t>V mapě dojde k posunu na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definované </a:t>
            </a:r>
            <a:r>
              <a:rPr lang="cs-CZ" sz="2000" dirty="0"/>
              <a:t>souřadnice a v místě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souřadnic </a:t>
            </a:r>
            <a:r>
              <a:rPr lang="cs-CZ" sz="2000" dirty="0"/>
              <a:t>se dočasně zobrazí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zaměřující </a:t>
            </a:r>
            <a:r>
              <a:rPr lang="cs-CZ" sz="2000" dirty="0"/>
              <a:t>kříž - ten po několika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vteřinách </a:t>
            </a:r>
            <a:r>
              <a:rPr lang="cs-CZ" sz="2000" dirty="0"/>
              <a:t>zmizí.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268" y="2780928"/>
            <a:ext cx="37821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Notifikace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Okno </a:t>
            </a:r>
            <a:r>
              <a:rPr lang="cs-CZ" sz="2000" i="1" dirty="0"/>
              <a:t>Notifikace </a:t>
            </a:r>
            <a:r>
              <a:rPr lang="cs-CZ" sz="2000" dirty="0"/>
              <a:t>zobrazuje důležité zprávy a upozornění za běhu aplikace. Informuje uživatele o připojení k zařízení GPS, o stažení aktualizačních dat, </a:t>
            </a:r>
            <a:r>
              <a:rPr lang="cs-CZ" sz="2000" dirty="0" smtClean="0"/>
              <a:t>apod.</a:t>
            </a:r>
          </a:p>
          <a:p>
            <a:r>
              <a:rPr lang="cs-CZ" sz="2000" dirty="0"/>
              <a:t>V okně je zobrazen čas výskytu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zprávy</a:t>
            </a:r>
            <a:r>
              <a:rPr lang="cs-CZ" sz="2000" dirty="0"/>
              <a:t>, typ zprávy a text zprávy. </a:t>
            </a:r>
            <a:endParaRPr lang="cs-CZ" sz="2000" dirty="0" smtClean="0"/>
          </a:p>
          <a:p>
            <a:r>
              <a:rPr lang="cs-CZ" sz="2000" dirty="0" smtClean="0"/>
              <a:t>Zprávy se řadí dle času - nejnovější </a:t>
            </a:r>
            <a:br>
              <a:rPr lang="cs-CZ" sz="2000" dirty="0" smtClean="0"/>
            </a:br>
            <a:r>
              <a:rPr lang="cs-CZ" sz="2000" dirty="0" smtClean="0"/>
              <a:t>jsou nahoře. </a:t>
            </a:r>
          </a:p>
          <a:p>
            <a:r>
              <a:rPr lang="cs-CZ" sz="2000" dirty="0" smtClean="0"/>
              <a:t>Typy </a:t>
            </a:r>
            <a:r>
              <a:rPr lang="cs-CZ" sz="2000" dirty="0"/>
              <a:t>zprávy </a:t>
            </a:r>
            <a:r>
              <a:rPr lang="cs-CZ" sz="2000" dirty="0" smtClean="0"/>
              <a:t>mohou </a:t>
            </a:r>
            <a:r>
              <a:rPr lang="cs-CZ" sz="2000" dirty="0"/>
              <a:t>být </a:t>
            </a:r>
            <a:r>
              <a:rPr lang="cs-CZ" sz="2000" dirty="0" smtClean="0"/>
              <a:t>3</a:t>
            </a:r>
          </a:p>
          <a:p>
            <a:pPr lvl="1"/>
            <a:r>
              <a:rPr lang="cs-CZ" sz="1600" dirty="0"/>
              <a:t>I - informativní zprávy (</a:t>
            </a:r>
            <a:r>
              <a:rPr lang="cs-CZ" sz="1600" dirty="0" err="1"/>
              <a:t>info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W - upozornění na problematický stav (</a:t>
            </a:r>
            <a:r>
              <a:rPr lang="cs-CZ" sz="1600" dirty="0" err="1"/>
              <a:t>warning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E - chybová zpráva (</a:t>
            </a:r>
            <a:r>
              <a:rPr lang="cs-CZ" sz="1600" dirty="0" err="1"/>
              <a:t>error</a:t>
            </a:r>
            <a:r>
              <a:rPr lang="cs-CZ" sz="16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248" y="2780928"/>
            <a:ext cx="3533333" cy="19238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8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a diskuze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9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1031"/>
          <p:cNvSpPr>
            <a:spLocks noGrp="1" noChangeArrowheads="1"/>
          </p:cNvSpPr>
          <p:nvPr>
            <p:ph type="title"/>
          </p:nvPr>
        </p:nvSpPr>
        <p:spPr>
          <a:xfrm>
            <a:off x="1043608" y="1916113"/>
            <a:ext cx="7489205" cy="30257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cs-CZ" dirty="0" smtClean="0"/>
              <a:t>Vladimír Maršík, Kamil Svoboda</a:t>
            </a:r>
            <a:r>
              <a:rPr lang="en-GB" dirty="0"/>
              <a:t/>
            </a:r>
            <a:br>
              <a:rPr lang="en-GB" dirty="0"/>
            </a:br>
            <a:r>
              <a:rPr lang="cs-CZ" sz="1800" dirty="0" smtClean="0"/>
              <a:t>T-MAPY spol. s r.o. </a:t>
            </a:r>
            <a:r>
              <a:rPr lang="cs-CZ" sz="1800" dirty="0">
                <a:hlinkClick r:id="rId3"/>
              </a:rPr>
              <a:t>http://www.tmapy.cz</a:t>
            </a:r>
            <a:r>
              <a:rPr lang="cs-CZ" sz="1800" dirty="0"/>
              <a:t>	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cs-CZ" sz="1800" dirty="0" smtClean="0">
                <a:hlinkClick r:id="rId4"/>
              </a:rPr>
              <a:t>vladimir.marsik@tmapy.cz</a:t>
            </a:r>
            <a:r>
              <a:rPr lang="cs-CZ" sz="1800" dirty="0" smtClean="0"/>
              <a:t>, </a:t>
            </a:r>
            <a:r>
              <a:rPr lang="cs-CZ" sz="1800" dirty="0" smtClean="0">
                <a:hlinkClick r:id="rId5"/>
              </a:rPr>
              <a:t>kamil.svoboda@tmapy.cz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en-GB" sz="1800" dirty="0" smtClean="0"/>
              <a:t>www.iris-europe.net</a:t>
            </a:r>
            <a:endParaRPr lang="en-GB" sz="1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65593"/>
            <a:ext cx="531966" cy="596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technické požadavky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772816"/>
            <a:ext cx="7916863" cy="3959225"/>
          </a:xfrm>
        </p:spPr>
        <p:txBody>
          <a:bodyPr/>
          <a:lstStyle/>
          <a:p>
            <a:r>
              <a:rPr lang="cs-CZ" sz="1800" dirty="0"/>
              <a:t>Základní software</a:t>
            </a:r>
          </a:p>
          <a:p>
            <a:pPr lvl="1"/>
            <a:r>
              <a:rPr lang="cs-CZ" sz="1800" dirty="0"/>
              <a:t>Microsoft </a:t>
            </a:r>
            <a:r>
              <a:rPr lang="cs-CZ" sz="1800" b="1" dirty="0"/>
              <a:t>Windows 7</a:t>
            </a:r>
            <a:r>
              <a:rPr lang="cs-CZ" sz="1800" dirty="0"/>
              <a:t> a vyšší</a:t>
            </a:r>
          </a:p>
          <a:p>
            <a:pPr lvl="1"/>
            <a:r>
              <a:rPr lang="cs-CZ" sz="1800" dirty="0"/>
              <a:t>Microsoft .NET </a:t>
            </a:r>
            <a:r>
              <a:rPr lang="cs-CZ" sz="1800" dirty="0" smtClean="0"/>
              <a:t>4.5.1 a novější</a:t>
            </a:r>
            <a:endParaRPr lang="cs-CZ" sz="1800" dirty="0"/>
          </a:p>
          <a:p>
            <a:pPr lvl="1"/>
            <a:r>
              <a:rPr lang="cs-CZ" sz="1800" dirty="0"/>
              <a:t>Internet Explorer 8 a vyšší (úroveň zabezpečení </a:t>
            </a:r>
            <a:r>
              <a:rPr lang="cs-CZ" sz="1800" i="1" dirty="0"/>
              <a:t>Středně vysoké</a:t>
            </a:r>
            <a:r>
              <a:rPr lang="cs-CZ" sz="1800" dirty="0" smtClean="0"/>
              <a:t>)</a:t>
            </a:r>
          </a:p>
          <a:p>
            <a:r>
              <a:rPr lang="cs-CZ" sz="1800" dirty="0"/>
              <a:t>Hardwarové požadavky (minimálně/doporučeno)</a:t>
            </a:r>
          </a:p>
          <a:p>
            <a:pPr lvl="1"/>
            <a:r>
              <a:rPr lang="cs-CZ" sz="1800" dirty="0"/>
              <a:t>Procesor i3/i5, 2/4 jádra </a:t>
            </a:r>
          </a:p>
          <a:p>
            <a:pPr lvl="1"/>
            <a:r>
              <a:rPr lang="cs-CZ" sz="1800" dirty="0"/>
              <a:t>RAM 4/8GB </a:t>
            </a:r>
          </a:p>
          <a:p>
            <a:pPr lvl="1"/>
            <a:r>
              <a:rPr lang="cs-CZ" sz="1800" dirty="0"/>
              <a:t>Diskový prostor</a:t>
            </a:r>
          </a:p>
          <a:p>
            <a:pPr lvl="2"/>
            <a:r>
              <a:rPr lang="cs-CZ" sz="1400" dirty="0"/>
              <a:t>200MB samotná aplikace </a:t>
            </a:r>
          </a:p>
          <a:p>
            <a:pPr lvl="2"/>
            <a:r>
              <a:rPr lang="cs-CZ" sz="1400" dirty="0"/>
              <a:t>500MB mapová data </a:t>
            </a:r>
          </a:p>
          <a:p>
            <a:pPr lvl="1"/>
            <a:r>
              <a:rPr lang="cs-CZ" sz="1800" dirty="0"/>
              <a:t>Připojení do Internetu min 2Mb/s (k aktualizaci aplikace, případně stažení nových mapových dat)</a:t>
            </a:r>
          </a:p>
          <a:p>
            <a:r>
              <a:rPr lang="cs-CZ" sz="1800" dirty="0"/>
              <a:t>Práva lokálního administrátora pro </a:t>
            </a:r>
            <a:r>
              <a:rPr lang="cs-CZ" sz="1800" dirty="0" smtClean="0"/>
              <a:t>instalaci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IENC </a:t>
            </a:r>
            <a:r>
              <a:rPr lang="cs-CZ" sz="2000" dirty="0" err="1"/>
              <a:t>Viewer</a:t>
            </a:r>
            <a:r>
              <a:rPr lang="cs-CZ" sz="2000" dirty="0"/>
              <a:t> je desktopová aplikace </a:t>
            </a:r>
            <a:r>
              <a:rPr lang="cs-CZ" sz="2000" dirty="0" smtClean="0"/>
              <a:t>pro MS Windows</a:t>
            </a:r>
            <a:r>
              <a:rPr lang="cs-CZ" sz="2000" dirty="0"/>
              <a:t>, která se však instaluje a </a:t>
            </a:r>
            <a:r>
              <a:rPr lang="cs-CZ" sz="2000" dirty="0" smtClean="0"/>
              <a:t>sama aktualizuje </a:t>
            </a:r>
            <a:r>
              <a:rPr lang="cs-CZ" sz="2000" dirty="0"/>
              <a:t>z Internetu.</a:t>
            </a:r>
            <a:endParaRPr lang="cs-CZ" sz="2000" dirty="0" smtClean="0"/>
          </a:p>
          <a:p>
            <a:r>
              <a:rPr lang="cs-CZ" sz="2000" dirty="0"/>
              <a:t>V prohlížeči Internet Explorer zkontrolujte úroveň zabezpečení. Ve volbě </a:t>
            </a:r>
            <a:r>
              <a:rPr lang="cs-CZ" sz="2000" i="1" dirty="0"/>
              <a:t>Možnosti Internetu &gt; Zabezpečení</a:t>
            </a:r>
            <a:r>
              <a:rPr lang="cs-CZ" sz="2000" dirty="0"/>
              <a:t>, pro zónu </a:t>
            </a:r>
            <a:r>
              <a:rPr lang="cs-CZ" sz="2000" i="1" dirty="0"/>
              <a:t>Internet </a:t>
            </a:r>
            <a:r>
              <a:rPr lang="cs-CZ" sz="2000" dirty="0"/>
              <a:t>musí být nastavena úroveň na </a:t>
            </a:r>
            <a:r>
              <a:rPr lang="cs-CZ" sz="2000" i="1" dirty="0"/>
              <a:t>Středně vysoké</a:t>
            </a:r>
            <a:r>
              <a:rPr lang="cs-CZ" sz="2000" dirty="0"/>
              <a:t>. Pokud máte nastavenu úroveň </a:t>
            </a:r>
            <a:r>
              <a:rPr lang="cs-CZ" sz="2000" i="1" dirty="0"/>
              <a:t>Vysoké</a:t>
            </a:r>
            <a:r>
              <a:rPr lang="cs-CZ" sz="2000" dirty="0"/>
              <a:t>, tak se stránka nenačte správně a instalace se nepodaří.</a:t>
            </a:r>
          </a:p>
          <a:p>
            <a:r>
              <a:rPr lang="cs-CZ" sz="2000" dirty="0"/>
              <a:t>V prohlížeči Internet Explorer otevřete adresu </a:t>
            </a:r>
            <a:r>
              <a:rPr lang="cs-CZ" sz="2000" u="sng" dirty="0">
                <a:hlinkClick r:id="rId2"/>
              </a:rPr>
              <a:t>http://</a:t>
            </a:r>
            <a:r>
              <a:rPr lang="cs-CZ" sz="2000" u="sng" dirty="0" smtClean="0">
                <a:hlinkClick r:id="rId2"/>
              </a:rPr>
              <a:t>distrib.tmapy.cz/pub/distrib/iencviewer/index.htm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Stažení a instalace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700808"/>
            <a:ext cx="5266667" cy="28285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42" y="3284984"/>
            <a:ext cx="4688249" cy="2701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5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844824"/>
            <a:ext cx="7916863" cy="3959225"/>
          </a:xfrm>
        </p:spPr>
        <p:txBody>
          <a:bodyPr/>
          <a:lstStyle/>
          <a:p>
            <a:r>
              <a:rPr lang="cs-CZ" sz="2000" dirty="0"/>
              <a:t>Ověření existence aktuální verze probíhá </a:t>
            </a:r>
            <a:r>
              <a:rPr lang="cs-CZ" sz="2000" dirty="0" smtClean="0"/>
              <a:t>automaticky</a:t>
            </a:r>
            <a:r>
              <a:rPr lang="cs-CZ" sz="2000" dirty="0"/>
              <a:t>, při spuštění aplikace. </a:t>
            </a:r>
          </a:p>
          <a:p>
            <a:r>
              <a:rPr lang="cs-CZ" sz="2000" b="1" dirty="0"/>
              <a:t>Pokud je počítač připojen k </a:t>
            </a:r>
            <a:r>
              <a:rPr lang="cs-CZ" sz="2000" b="1" dirty="0" smtClean="0"/>
              <a:t>Internetu </a:t>
            </a:r>
            <a:r>
              <a:rPr lang="cs-CZ" sz="2000" dirty="0"/>
              <a:t>a existuje nová verze aplikace, je uživatel vyzván k potvrzení aktualizace. V případě, že ji potvrdí, dojde ke stažení rozdílových souborů a aktualizaci. </a:t>
            </a:r>
            <a:endParaRPr lang="cs-CZ" sz="2000" dirty="0" smtClean="0"/>
          </a:p>
          <a:p>
            <a:r>
              <a:rPr lang="cs-CZ" sz="2000" dirty="0" smtClean="0"/>
              <a:t>Pokud není k dispozici</a:t>
            </a:r>
            <a:br>
              <a:rPr lang="cs-CZ" sz="2000" dirty="0" smtClean="0"/>
            </a:br>
            <a:r>
              <a:rPr lang="cs-CZ" sz="2000" dirty="0" smtClean="0"/>
              <a:t>připojení k Internetu, </a:t>
            </a:r>
            <a:br>
              <a:rPr lang="cs-CZ" sz="2000" dirty="0" smtClean="0"/>
            </a:br>
            <a:r>
              <a:rPr lang="cs-CZ" sz="2000" dirty="0" smtClean="0"/>
              <a:t>aplikace se spustí, </a:t>
            </a:r>
            <a:br>
              <a:rPr lang="cs-CZ" sz="2000" dirty="0" smtClean="0"/>
            </a:br>
            <a:r>
              <a:rPr lang="cs-CZ" sz="2000" dirty="0" smtClean="0"/>
              <a:t>ale neproběhne ověření</a:t>
            </a:r>
            <a:br>
              <a:rPr lang="cs-CZ" sz="2000" dirty="0" smtClean="0"/>
            </a:br>
            <a:r>
              <a:rPr lang="cs-CZ" sz="2000" dirty="0" smtClean="0"/>
              <a:t>dostupnosti aktualizace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3565954"/>
            <a:ext cx="4771429" cy="22380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7746"/>
            <a:ext cx="1140229" cy="11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IS_3_Template_Presentation_international_Office-2010">
  <a:themeElements>
    <a:clrScheme name="präsentation_viadonau_en 2">
      <a:dk1>
        <a:srgbClr val="000000"/>
      </a:dk1>
      <a:lt1>
        <a:srgbClr val="FFFFFF"/>
      </a:lt1>
      <a:dk2>
        <a:srgbClr val="05548D"/>
      </a:dk2>
      <a:lt2>
        <a:srgbClr val="808080"/>
      </a:lt2>
      <a:accent1>
        <a:srgbClr val="737A7C"/>
      </a:accent1>
      <a:accent2>
        <a:srgbClr val="0066CC"/>
      </a:accent2>
      <a:accent3>
        <a:srgbClr val="FFFFFF"/>
      </a:accent3>
      <a:accent4>
        <a:srgbClr val="000000"/>
      </a:accent4>
      <a:accent5>
        <a:srgbClr val="BCBEBF"/>
      </a:accent5>
      <a:accent6>
        <a:srgbClr val="005CB9"/>
      </a:accent6>
      <a:hlink>
        <a:srgbClr val="82BAE4"/>
      </a:hlink>
      <a:folHlink>
        <a:srgbClr val="B2B2B2"/>
      </a:folHlink>
    </a:clrScheme>
    <a:fontScheme name="präsentation_viadonau_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äsentation_viadonau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viadonau_en 2">
        <a:dk1>
          <a:srgbClr val="000000"/>
        </a:dk1>
        <a:lt1>
          <a:srgbClr val="FFFFFF"/>
        </a:lt1>
        <a:dk2>
          <a:srgbClr val="05548D"/>
        </a:dk2>
        <a:lt2>
          <a:srgbClr val="808080"/>
        </a:lt2>
        <a:accent1>
          <a:srgbClr val="737A7C"/>
        </a:accent1>
        <a:accent2>
          <a:srgbClr val="0066CC"/>
        </a:accent2>
        <a:accent3>
          <a:srgbClr val="FFFFFF"/>
        </a:accent3>
        <a:accent4>
          <a:srgbClr val="000000"/>
        </a:accent4>
        <a:accent5>
          <a:srgbClr val="BCBEBF"/>
        </a:accent5>
        <a:accent6>
          <a:srgbClr val="005CB9"/>
        </a:accent6>
        <a:hlink>
          <a:srgbClr val="82BAE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IRIS_3_Template_Presentation_international_Office-2010</Template>
  <TotalTime>534</TotalTime>
  <Words>2381</Words>
  <Application>Microsoft Office PowerPoint</Application>
  <PresentationFormat>Předvádění na obrazovce (4:3)</PresentationFormat>
  <Paragraphs>300</Paragraphs>
  <Slides>53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Arial</vt:lpstr>
      <vt:lpstr>Wingdings</vt:lpstr>
      <vt:lpstr>IRIS_3_Template_Presentation_international_Office-2010</vt:lpstr>
      <vt:lpstr>Standarddesign</vt:lpstr>
      <vt:lpstr>Prezentace aplikace PowerPoint</vt:lpstr>
      <vt:lpstr>IRIS Europe 3  IENC Viewer</vt:lpstr>
      <vt:lpstr>Agenda školení</vt:lpstr>
      <vt:lpstr>Prezentace aplikace PowerPoint</vt:lpstr>
      <vt:lpstr>IENC Viewer</vt:lpstr>
      <vt:lpstr>Základní technické požadavky</vt:lpstr>
      <vt:lpstr>Instalace</vt:lpstr>
      <vt:lpstr>Stažení a instalace</vt:lpstr>
      <vt:lpstr>Aktualizace</vt:lpstr>
      <vt:lpstr>Odinstalace</vt:lpstr>
      <vt:lpstr>Licence</vt:lpstr>
      <vt:lpstr>Spuštění a hlavní nabídka</vt:lpstr>
      <vt:lpstr>Mapová data</vt:lpstr>
      <vt:lpstr>Načtení mapových dat</vt:lpstr>
      <vt:lpstr>Načtení mapových dat</vt:lpstr>
      <vt:lpstr>Správa licence</vt:lpstr>
      <vt:lpstr>Nastavení aplikace</vt:lpstr>
      <vt:lpstr>Nastavení aplikace - GPS Navigace</vt:lpstr>
      <vt:lpstr>Nastavení aplikace – NTS</vt:lpstr>
      <vt:lpstr>Nastavení aplikace – Záznam trasy</vt:lpstr>
      <vt:lpstr>Aplikační témata</vt:lpstr>
      <vt:lpstr>Prostředí aplikace</vt:lpstr>
      <vt:lpstr>Nástrojová lišta</vt:lpstr>
      <vt:lpstr>Rozmístění oken aplikace</vt:lpstr>
      <vt:lpstr>Skrývání a zobrazení oken</vt:lpstr>
      <vt:lpstr>Základní a uživatelský layout</vt:lpstr>
      <vt:lpstr>Mapové okno</vt:lpstr>
      <vt:lpstr>Ovládání pomocí ovládacího prvku ESRI</vt:lpstr>
      <vt:lpstr>Měření v mapě</vt:lpstr>
      <vt:lpstr>Informační okno</vt:lpstr>
      <vt:lpstr>Informační okno</vt:lpstr>
      <vt:lpstr>Informace o plavebních značkách</vt:lpstr>
      <vt:lpstr>Hloubková data</vt:lpstr>
      <vt:lpstr>Hloubková data</vt:lpstr>
      <vt:lpstr>Korekce výšky hladiny</vt:lpstr>
      <vt:lpstr>Hloubková data v informačním okně</vt:lpstr>
      <vt:lpstr>Zprávy vůdcům plavidel (NTS)</vt:lpstr>
      <vt:lpstr>Textové zprávy na středisko RIS</vt:lpstr>
      <vt:lpstr>AIS - Automatic Identification System</vt:lpstr>
      <vt:lpstr>Sledování pohybu plavidla</vt:lpstr>
      <vt:lpstr>Sledování pohybu plavidla</vt:lpstr>
      <vt:lpstr>Sledování pohybu plavidla</vt:lpstr>
      <vt:lpstr>Záznam trasy</vt:lpstr>
      <vt:lpstr>Záznam trasy – Track manager</vt:lpstr>
      <vt:lpstr>Záznam trasy – Track manager</vt:lpstr>
      <vt:lpstr>Záznam trasy – vlastní bod</vt:lpstr>
      <vt:lpstr>Záznam trasy v mapě</vt:lpstr>
      <vt:lpstr>NMEA zprávy</vt:lpstr>
      <vt:lpstr>NMEA Source Manager</vt:lpstr>
      <vt:lpstr>Vyhledání místa</vt:lpstr>
      <vt:lpstr>Notifikace</vt:lpstr>
      <vt:lpstr>Otázky a diskuze</vt:lpstr>
      <vt:lpstr>Vladimír Maršík, Kamil Svoboda T-MAPY spol. s r.o. http://www.tmapy.cz  vladimir.marsik@tmapy.cz, kamil.svoboda@tmapy.cz www.iris-europe.net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Mario Kaufmann</dc:creator>
  <cp:lastModifiedBy>Kamil Svoboda</cp:lastModifiedBy>
  <cp:revision>451</cp:revision>
  <dcterms:created xsi:type="dcterms:W3CDTF">2013-04-11T11:14:31Z</dcterms:created>
  <dcterms:modified xsi:type="dcterms:W3CDTF">2016-04-06T10:55:25Z</dcterms:modified>
</cp:coreProperties>
</file>